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56" r:id="rId5"/>
  </p:sldMasterIdLst>
  <p:notesMasterIdLst>
    <p:notesMasterId r:id="rId29"/>
  </p:notesMasterIdLst>
  <p:sldIdLst>
    <p:sldId id="288" r:id="rId6"/>
    <p:sldId id="289" r:id="rId7"/>
    <p:sldId id="322" r:id="rId8"/>
    <p:sldId id="318" r:id="rId9"/>
    <p:sldId id="324" r:id="rId10"/>
    <p:sldId id="290" r:id="rId11"/>
    <p:sldId id="308" r:id="rId12"/>
    <p:sldId id="321" r:id="rId13"/>
    <p:sldId id="307" r:id="rId14"/>
    <p:sldId id="291" r:id="rId15"/>
    <p:sldId id="309" r:id="rId16"/>
    <p:sldId id="310" r:id="rId17"/>
    <p:sldId id="311" r:id="rId18"/>
    <p:sldId id="312" r:id="rId19"/>
    <p:sldId id="292" r:id="rId20"/>
    <p:sldId id="272" r:id="rId21"/>
    <p:sldId id="314" r:id="rId22"/>
    <p:sldId id="313" r:id="rId23"/>
    <p:sldId id="319" r:id="rId24"/>
    <p:sldId id="317" r:id="rId25"/>
    <p:sldId id="286" r:id="rId26"/>
    <p:sldId id="294" r:id="rId27"/>
    <p:sldId id="323" r:id="rId28"/>
  </p:sldIdLst>
  <p:sldSz cx="18288000" cy="10287000"/>
  <p:notesSz cx="6858000" cy="9144000"/>
  <p:embeddedFontLst>
    <p:embeddedFont>
      <p:font typeface="Averta PE" panose="00000500000000000000" charset="0"/>
      <p:regular r:id="rId30"/>
      <p:italic r:id="rId31"/>
    </p:embeddedFont>
    <p:embeddedFont>
      <p:font typeface="Averta PE Extrabold" panose="00000900000000000000" charset="0"/>
      <p:regular r:id="rId32"/>
      <p:bold r:id="rId33"/>
      <p:italic r:id="rId34"/>
      <p:boldItalic r:id="rId35"/>
    </p:embeddedFont>
    <p:embeddedFont>
      <p:font typeface="Averta PE Semibold" panose="00000700000000000000"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72" userDrawn="1">
          <p15:clr>
            <a:srgbClr val="A4A3A4"/>
          </p15:clr>
        </p15:guide>
        <p15:guide id="3" orient="horz" pos="3624" userDrawn="1">
          <p15:clr>
            <a:srgbClr val="A4A3A4"/>
          </p15:clr>
        </p15:guide>
        <p15:guide id="4" pos="57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BE7DA4-00A1-FA6E-F917-4A52AB7AB352}" name="Reana Kovalcik" initials="RK" userId="S::rkovalcik@ota.com::8dedbeb3-8d15-457f-88b7-45413ce95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6A6A"/>
    <a:srgbClr val="97CA3D"/>
    <a:srgbClr val="81C1EA"/>
    <a:srgbClr val="126867"/>
    <a:srgbClr val="EDF1F0"/>
    <a:srgbClr val="A2B2B6"/>
    <a:srgbClr val="FAE21D"/>
    <a:srgbClr val="AFD46B"/>
    <a:srgbClr val="C0C222"/>
    <a:srgbClr val="165D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CD68B-8394-43EF-85DD-06B7E4405125}" v="1" dt="2022-11-09T20:46:24.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46" autoAdjust="0"/>
  </p:normalViewPr>
  <p:slideViewPr>
    <p:cSldViewPr snapToGrid="0">
      <p:cViewPr varScale="1">
        <p:scale>
          <a:sx n="42" d="100"/>
          <a:sy n="42" d="100"/>
        </p:scale>
        <p:origin x="1176" y="60"/>
      </p:cViewPr>
      <p:guideLst>
        <p:guide orient="horz" pos="4272"/>
        <p:guide orient="horz" pos="3624"/>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Cardozo" userId="8127f64e-bee4-4472-a23e-a0f47d23a809" providerId="ADAL" clId="{759CD68B-8394-43EF-85DD-06B7E4405125}"/>
    <pc:docChg chg="modSld">
      <pc:chgData name="Irene Cardozo" userId="8127f64e-bee4-4472-a23e-a0f47d23a809" providerId="ADAL" clId="{759CD68B-8394-43EF-85DD-06B7E4405125}" dt="2022-11-09T20:47:10.411" v="28" actId="2711"/>
      <pc:docMkLst>
        <pc:docMk/>
      </pc:docMkLst>
      <pc:sldChg chg="modSp mod">
        <pc:chgData name="Irene Cardozo" userId="8127f64e-bee4-4472-a23e-a0f47d23a809" providerId="ADAL" clId="{759CD68B-8394-43EF-85DD-06B7E4405125}" dt="2022-11-09T20:42:29.034" v="2" actId="2711"/>
        <pc:sldMkLst>
          <pc:docMk/>
          <pc:sldMk cId="3544223817" sldId="288"/>
        </pc:sldMkLst>
        <pc:spChg chg="mod">
          <ac:chgData name="Irene Cardozo" userId="8127f64e-bee4-4472-a23e-a0f47d23a809" providerId="ADAL" clId="{759CD68B-8394-43EF-85DD-06B7E4405125}" dt="2022-11-09T20:42:21.605" v="1" actId="113"/>
          <ac:spMkLst>
            <pc:docMk/>
            <pc:sldMk cId="3544223817" sldId="288"/>
            <ac:spMk id="6" creationId="{A6B9FD39-0CA1-4246-920E-F18E63320345}"/>
          </ac:spMkLst>
        </pc:spChg>
        <pc:spChg chg="mod">
          <ac:chgData name="Irene Cardozo" userId="8127f64e-bee4-4472-a23e-a0f47d23a809" providerId="ADAL" clId="{759CD68B-8394-43EF-85DD-06B7E4405125}" dt="2022-11-09T20:42:29.034" v="2" actId="2711"/>
          <ac:spMkLst>
            <pc:docMk/>
            <pc:sldMk cId="3544223817" sldId="288"/>
            <ac:spMk id="9" creationId="{D9392FBE-5520-4F86-5CEA-D0060592D7AF}"/>
          </ac:spMkLst>
        </pc:spChg>
      </pc:sldChg>
      <pc:sldChg chg="modSp mod">
        <pc:chgData name="Irene Cardozo" userId="8127f64e-bee4-4472-a23e-a0f47d23a809" providerId="ADAL" clId="{759CD68B-8394-43EF-85DD-06B7E4405125}" dt="2022-11-09T20:44:03.559" v="16" actId="2711"/>
        <pc:sldMkLst>
          <pc:docMk/>
          <pc:sldMk cId="2029425304" sldId="290"/>
        </pc:sldMkLst>
        <pc:spChg chg="mod">
          <ac:chgData name="Irene Cardozo" userId="8127f64e-bee4-4472-a23e-a0f47d23a809" providerId="ADAL" clId="{759CD68B-8394-43EF-85DD-06B7E4405125}" dt="2022-11-09T20:43:58.806" v="15" actId="2711"/>
          <ac:spMkLst>
            <pc:docMk/>
            <pc:sldMk cId="2029425304" sldId="290"/>
            <ac:spMk id="12" creationId="{DA473EA4-0BB6-BA53-CAA1-550FC3708F0E}"/>
          </ac:spMkLst>
        </pc:spChg>
        <pc:spChg chg="mod">
          <ac:chgData name="Irene Cardozo" userId="8127f64e-bee4-4472-a23e-a0f47d23a809" providerId="ADAL" clId="{759CD68B-8394-43EF-85DD-06B7E4405125}" dt="2022-11-09T20:44:03.559" v="16" actId="2711"/>
          <ac:spMkLst>
            <pc:docMk/>
            <pc:sldMk cId="2029425304" sldId="290"/>
            <ac:spMk id="13" creationId="{F755A634-A33F-579D-FB43-090A634DD037}"/>
          </ac:spMkLst>
        </pc:spChg>
      </pc:sldChg>
      <pc:sldChg chg="modSp mod">
        <pc:chgData name="Irene Cardozo" userId="8127f64e-bee4-4472-a23e-a0f47d23a809" providerId="ADAL" clId="{759CD68B-8394-43EF-85DD-06B7E4405125}" dt="2022-11-09T20:44:47.798" v="22" actId="2711"/>
        <pc:sldMkLst>
          <pc:docMk/>
          <pc:sldMk cId="538633280" sldId="294"/>
        </pc:sldMkLst>
        <pc:spChg chg="mod">
          <ac:chgData name="Irene Cardozo" userId="8127f64e-bee4-4472-a23e-a0f47d23a809" providerId="ADAL" clId="{759CD68B-8394-43EF-85DD-06B7E4405125}" dt="2022-11-09T20:44:47.798" v="22" actId="2711"/>
          <ac:spMkLst>
            <pc:docMk/>
            <pc:sldMk cId="538633280" sldId="294"/>
            <ac:spMk id="4" creationId="{FEC2EE3F-F708-D570-3AB0-727E51AFCF6E}"/>
          </ac:spMkLst>
        </pc:spChg>
      </pc:sldChg>
      <pc:sldChg chg="modSp mod">
        <pc:chgData name="Irene Cardozo" userId="8127f64e-bee4-4472-a23e-a0f47d23a809" providerId="ADAL" clId="{759CD68B-8394-43EF-85DD-06B7E4405125}" dt="2022-11-09T20:44:31.699" v="20" actId="2711"/>
        <pc:sldMkLst>
          <pc:docMk/>
          <pc:sldMk cId="732184597" sldId="308"/>
        </pc:sldMkLst>
        <pc:spChg chg="mod">
          <ac:chgData name="Irene Cardozo" userId="8127f64e-bee4-4472-a23e-a0f47d23a809" providerId="ADAL" clId="{759CD68B-8394-43EF-85DD-06B7E4405125}" dt="2022-11-09T20:44:19.046" v="17" actId="2711"/>
          <ac:spMkLst>
            <pc:docMk/>
            <pc:sldMk cId="732184597" sldId="308"/>
            <ac:spMk id="4" creationId="{EF65BFAA-374B-5266-8C0A-B41B5C4C6A80}"/>
          </ac:spMkLst>
        </pc:spChg>
        <pc:spChg chg="mod">
          <ac:chgData name="Irene Cardozo" userId="8127f64e-bee4-4472-a23e-a0f47d23a809" providerId="ADAL" clId="{759CD68B-8394-43EF-85DD-06B7E4405125}" dt="2022-11-09T20:44:24.718" v="18" actId="2711"/>
          <ac:spMkLst>
            <pc:docMk/>
            <pc:sldMk cId="732184597" sldId="308"/>
            <ac:spMk id="6" creationId="{E1B283D7-A7B6-5C0F-EA11-18D40DBD7FA7}"/>
          </ac:spMkLst>
        </pc:spChg>
        <pc:spChg chg="mod">
          <ac:chgData name="Irene Cardozo" userId="8127f64e-bee4-4472-a23e-a0f47d23a809" providerId="ADAL" clId="{759CD68B-8394-43EF-85DD-06B7E4405125}" dt="2022-11-09T20:44:28.064" v="19" actId="2711"/>
          <ac:spMkLst>
            <pc:docMk/>
            <pc:sldMk cId="732184597" sldId="308"/>
            <ac:spMk id="9" creationId="{BC7F27B6-D505-CB2E-5F5A-237D4D86D384}"/>
          </ac:spMkLst>
        </pc:spChg>
        <pc:spChg chg="mod">
          <ac:chgData name="Irene Cardozo" userId="8127f64e-bee4-4472-a23e-a0f47d23a809" providerId="ADAL" clId="{759CD68B-8394-43EF-85DD-06B7E4405125}" dt="2022-11-09T20:44:31.699" v="20" actId="2711"/>
          <ac:spMkLst>
            <pc:docMk/>
            <pc:sldMk cId="732184597" sldId="308"/>
            <ac:spMk id="11" creationId="{EE0556A0-E47C-9A1D-25DA-A94BACD35F64}"/>
          </ac:spMkLst>
        </pc:spChg>
      </pc:sldChg>
      <pc:sldChg chg="modSp mod">
        <pc:chgData name="Irene Cardozo" userId="8127f64e-bee4-4472-a23e-a0f47d23a809" providerId="ADAL" clId="{759CD68B-8394-43EF-85DD-06B7E4405125}" dt="2022-11-09T20:47:10.411" v="28" actId="2711"/>
        <pc:sldMkLst>
          <pc:docMk/>
          <pc:sldMk cId="4255803748" sldId="310"/>
        </pc:sldMkLst>
        <pc:spChg chg="mod">
          <ac:chgData name="Irene Cardozo" userId="8127f64e-bee4-4472-a23e-a0f47d23a809" providerId="ADAL" clId="{759CD68B-8394-43EF-85DD-06B7E4405125}" dt="2022-11-09T20:47:05.584" v="27" actId="2711"/>
          <ac:spMkLst>
            <pc:docMk/>
            <pc:sldMk cId="4255803748" sldId="310"/>
            <ac:spMk id="10" creationId="{7528ED4D-BD6A-AB72-B041-3A03218490D9}"/>
          </ac:spMkLst>
        </pc:spChg>
        <pc:spChg chg="mod">
          <ac:chgData name="Irene Cardozo" userId="8127f64e-bee4-4472-a23e-a0f47d23a809" providerId="ADAL" clId="{759CD68B-8394-43EF-85DD-06B7E4405125}" dt="2022-11-09T20:47:10.411" v="28" actId="2711"/>
          <ac:spMkLst>
            <pc:docMk/>
            <pc:sldMk cId="4255803748" sldId="310"/>
            <ac:spMk id="11" creationId="{FEE24ACB-F48D-2498-6D1E-3A4B90D66B19}"/>
          </ac:spMkLst>
        </pc:spChg>
        <pc:spChg chg="mod">
          <ac:chgData name="Irene Cardozo" userId="8127f64e-bee4-4472-a23e-a0f47d23a809" providerId="ADAL" clId="{759CD68B-8394-43EF-85DD-06B7E4405125}" dt="2022-11-09T20:46:57.802" v="25" actId="2711"/>
          <ac:spMkLst>
            <pc:docMk/>
            <pc:sldMk cId="4255803748" sldId="310"/>
            <ac:spMk id="12" creationId="{10ADF7C2-2652-C946-B6C8-CC6C1DAD91A8}"/>
          </ac:spMkLst>
        </pc:spChg>
        <pc:spChg chg="mod">
          <ac:chgData name="Irene Cardozo" userId="8127f64e-bee4-4472-a23e-a0f47d23a809" providerId="ADAL" clId="{759CD68B-8394-43EF-85DD-06B7E4405125}" dt="2022-11-09T20:47:01.554" v="26" actId="2711"/>
          <ac:spMkLst>
            <pc:docMk/>
            <pc:sldMk cId="4255803748" sldId="310"/>
            <ac:spMk id="26" creationId="{9B330D2F-43FB-77E2-51A9-A11750B0C3CF}"/>
          </ac:spMkLst>
        </pc:spChg>
      </pc:sldChg>
      <pc:sldChg chg="modSp mod">
        <pc:chgData name="Irene Cardozo" userId="8127f64e-bee4-4472-a23e-a0f47d23a809" providerId="ADAL" clId="{759CD68B-8394-43EF-85DD-06B7E4405125}" dt="2022-11-09T20:44:51.593" v="23" actId="2711"/>
        <pc:sldMkLst>
          <pc:docMk/>
          <pc:sldMk cId="1961753394" sldId="317"/>
        </pc:sldMkLst>
        <pc:spChg chg="mod">
          <ac:chgData name="Irene Cardozo" userId="8127f64e-bee4-4472-a23e-a0f47d23a809" providerId="ADAL" clId="{759CD68B-8394-43EF-85DD-06B7E4405125}" dt="2022-11-09T20:44:51.593" v="23" actId="2711"/>
          <ac:spMkLst>
            <pc:docMk/>
            <pc:sldMk cId="1961753394" sldId="317"/>
            <ac:spMk id="12" creationId="{10ADF7C2-2652-C946-B6C8-CC6C1DAD91A8}"/>
          </ac:spMkLst>
        </pc:spChg>
      </pc:sldChg>
      <pc:sldChg chg="modSp mod">
        <pc:chgData name="Irene Cardozo" userId="8127f64e-bee4-4472-a23e-a0f47d23a809" providerId="ADAL" clId="{759CD68B-8394-43EF-85DD-06B7E4405125}" dt="2022-11-09T20:43:45.049" v="13" actId="2711"/>
        <pc:sldMkLst>
          <pc:docMk/>
          <pc:sldMk cId="2417803226" sldId="318"/>
        </pc:sldMkLst>
        <pc:spChg chg="mod">
          <ac:chgData name="Irene Cardozo" userId="8127f64e-bee4-4472-a23e-a0f47d23a809" providerId="ADAL" clId="{759CD68B-8394-43EF-85DD-06B7E4405125}" dt="2022-11-09T20:43:45.049" v="13" actId="2711"/>
          <ac:spMkLst>
            <pc:docMk/>
            <pc:sldMk cId="2417803226" sldId="318"/>
            <ac:spMk id="4" creationId="{D2BC890E-EA14-E556-D898-754B201D152C}"/>
          </ac:spMkLst>
        </pc:spChg>
        <pc:spChg chg="mod">
          <ac:chgData name="Irene Cardozo" userId="8127f64e-bee4-4472-a23e-a0f47d23a809" providerId="ADAL" clId="{759CD68B-8394-43EF-85DD-06B7E4405125}" dt="2022-11-09T20:43:41.786" v="12" actId="2711"/>
          <ac:spMkLst>
            <pc:docMk/>
            <pc:sldMk cId="2417803226" sldId="318"/>
            <ac:spMk id="9" creationId="{03E03880-9050-0819-2A65-A2B6EB4BBF4F}"/>
          </ac:spMkLst>
        </pc:spChg>
      </pc:sldChg>
      <pc:sldChg chg="modSp mod">
        <pc:chgData name="Irene Cardozo" userId="8127f64e-bee4-4472-a23e-a0f47d23a809" providerId="ADAL" clId="{759CD68B-8394-43EF-85DD-06B7E4405125}" dt="2022-11-09T20:44:56.896" v="24" actId="2711"/>
        <pc:sldMkLst>
          <pc:docMk/>
          <pc:sldMk cId="131815540" sldId="319"/>
        </pc:sldMkLst>
        <pc:spChg chg="mod">
          <ac:chgData name="Irene Cardozo" userId="8127f64e-bee4-4472-a23e-a0f47d23a809" providerId="ADAL" clId="{759CD68B-8394-43EF-85DD-06B7E4405125}" dt="2022-11-09T20:44:56.896" v="24" actId="2711"/>
          <ac:spMkLst>
            <pc:docMk/>
            <pc:sldMk cId="131815540" sldId="319"/>
            <ac:spMk id="12" creationId="{10ADF7C2-2652-C946-B6C8-CC6C1DAD91A8}"/>
          </ac:spMkLst>
        </pc:spChg>
      </pc:sldChg>
      <pc:sldChg chg="modSp mod">
        <pc:chgData name="Irene Cardozo" userId="8127f64e-bee4-4472-a23e-a0f47d23a809" providerId="ADAL" clId="{759CD68B-8394-43EF-85DD-06B7E4405125}" dt="2022-11-09T20:43:35.143" v="11" actId="2711"/>
        <pc:sldMkLst>
          <pc:docMk/>
          <pc:sldMk cId="693251654" sldId="322"/>
        </pc:sldMkLst>
        <pc:spChg chg="mod">
          <ac:chgData name="Irene Cardozo" userId="8127f64e-bee4-4472-a23e-a0f47d23a809" providerId="ADAL" clId="{759CD68B-8394-43EF-85DD-06B7E4405125}" dt="2022-11-09T20:42:56.364" v="5" actId="2711"/>
          <ac:spMkLst>
            <pc:docMk/>
            <pc:sldMk cId="693251654" sldId="322"/>
            <ac:spMk id="5" creationId="{C00F6238-B8E9-85B5-7535-B622921B3DA3}"/>
          </ac:spMkLst>
        </pc:spChg>
        <pc:spChg chg="mod">
          <ac:chgData name="Irene Cardozo" userId="8127f64e-bee4-4472-a23e-a0f47d23a809" providerId="ADAL" clId="{759CD68B-8394-43EF-85DD-06B7E4405125}" dt="2022-11-09T20:42:45.114" v="3" actId="2711"/>
          <ac:spMkLst>
            <pc:docMk/>
            <pc:sldMk cId="693251654" sldId="322"/>
            <ac:spMk id="10" creationId="{E5881FA5-627D-C45A-9362-B52A305ABC66}"/>
          </ac:spMkLst>
        </pc:spChg>
        <pc:spChg chg="mod">
          <ac:chgData name="Irene Cardozo" userId="8127f64e-bee4-4472-a23e-a0f47d23a809" providerId="ADAL" clId="{759CD68B-8394-43EF-85DD-06B7E4405125}" dt="2022-11-09T20:42:48.341" v="4" actId="2711"/>
          <ac:spMkLst>
            <pc:docMk/>
            <pc:sldMk cId="693251654" sldId="322"/>
            <ac:spMk id="12" creationId="{10ADF7C2-2652-C946-B6C8-CC6C1DAD91A8}"/>
          </ac:spMkLst>
        </pc:spChg>
        <pc:spChg chg="mod">
          <ac:chgData name="Irene Cardozo" userId="8127f64e-bee4-4472-a23e-a0f47d23a809" providerId="ADAL" clId="{759CD68B-8394-43EF-85DD-06B7E4405125}" dt="2022-11-09T20:43:23.122" v="8" actId="2711"/>
          <ac:spMkLst>
            <pc:docMk/>
            <pc:sldMk cId="693251654" sldId="322"/>
            <ac:spMk id="13" creationId="{6714EBE6-9BB4-3229-95C8-E0DAFFE2226A}"/>
          </ac:spMkLst>
        </pc:spChg>
        <pc:spChg chg="mod">
          <ac:chgData name="Irene Cardozo" userId="8127f64e-bee4-4472-a23e-a0f47d23a809" providerId="ADAL" clId="{759CD68B-8394-43EF-85DD-06B7E4405125}" dt="2022-11-09T20:43:30.673" v="10" actId="2711"/>
          <ac:spMkLst>
            <pc:docMk/>
            <pc:sldMk cId="693251654" sldId="322"/>
            <ac:spMk id="24" creationId="{1D64DABE-6F18-B54A-4FAF-9CB6EE57A351}"/>
          </ac:spMkLst>
        </pc:spChg>
        <pc:spChg chg="mod">
          <ac:chgData name="Irene Cardozo" userId="8127f64e-bee4-4472-a23e-a0f47d23a809" providerId="ADAL" clId="{759CD68B-8394-43EF-85DD-06B7E4405125}" dt="2022-11-09T20:43:15.822" v="6" actId="2711"/>
          <ac:spMkLst>
            <pc:docMk/>
            <pc:sldMk cId="693251654" sldId="322"/>
            <ac:spMk id="27" creationId="{D1D42206-409C-4227-2E6B-DD4B16BE6337}"/>
          </ac:spMkLst>
        </pc:spChg>
        <pc:spChg chg="mod">
          <ac:chgData name="Irene Cardozo" userId="8127f64e-bee4-4472-a23e-a0f47d23a809" providerId="ADAL" clId="{759CD68B-8394-43EF-85DD-06B7E4405125}" dt="2022-11-09T20:43:19.381" v="7" actId="2711"/>
          <ac:spMkLst>
            <pc:docMk/>
            <pc:sldMk cId="693251654" sldId="322"/>
            <ac:spMk id="35" creationId="{D06FA8C1-5C79-0C53-363F-6EEB62421B74}"/>
          </ac:spMkLst>
        </pc:spChg>
        <pc:spChg chg="mod">
          <ac:chgData name="Irene Cardozo" userId="8127f64e-bee4-4472-a23e-a0f47d23a809" providerId="ADAL" clId="{759CD68B-8394-43EF-85DD-06B7E4405125}" dt="2022-11-09T20:43:26.629" v="9" actId="2711"/>
          <ac:spMkLst>
            <pc:docMk/>
            <pc:sldMk cId="693251654" sldId="322"/>
            <ac:spMk id="74" creationId="{308F5214-63DF-BCB1-A2BA-3CA687EAA133}"/>
          </ac:spMkLst>
        </pc:spChg>
        <pc:spChg chg="mod">
          <ac:chgData name="Irene Cardozo" userId="8127f64e-bee4-4472-a23e-a0f47d23a809" providerId="ADAL" clId="{759CD68B-8394-43EF-85DD-06B7E4405125}" dt="2022-11-09T20:43:35.143" v="11" actId="2711"/>
          <ac:spMkLst>
            <pc:docMk/>
            <pc:sldMk cId="693251654" sldId="322"/>
            <ac:spMk id="76" creationId="{9148D488-EC69-3EAE-CA18-A22D8BFB89F8}"/>
          </ac:spMkLst>
        </pc:spChg>
      </pc:sldChg>
      <pc:sldChg chg="modSp mod">
        <pc:chgData name="Irene Cardozo" userId="8127f64e-bee4-4472-a23e-a0f47d23a809" providerId="ADAL" clId="{759CD68B-8394-43EF-85DD-06B7E4405125}" dt="2022-11-09T20:44:43.524" v="21" actId="2711"/>
        <pc:sldMkLst>
          <pc:docMk/>
          <pc:sldMk cId="1998196255" sldId="323"/>
        </pc:sldMkLst>
        <pc:spChg chg="mod">
          <ac:chgData name="Irene Cardozo" userId="8127f64e-bee4-4472-a23e-a0f47d23a809" providerId="ADAL" clId="{759CD68B-8394-43EF-85DD-06B7E4405125}" dt="2022-11-09T20:44:43.524" v="21" actId="2711"/>
          <ac:spMkLst>
            <pc:docMk/>
            <pc:sldMk cId="1998196255" sldId="323"/>
            <ac:spMk id="4" creationId="{FEC2EE3F-F708-D570-3AB0-727E51AFCF6E}"/>
          </ac:spMkLst>
        </pc:spChg>
      </pc:sldChg>
      <pc:sldChg chg="modSp mod">
        <pc:chgData name="Irene Cardozo" userId="8127f64e-bee4-4472-a23e-a0f47d23a809" providerId="ADAL" clId="{759CD68B-8394-43EF-85DD-06B7E4405125}" dt="2022-11-09T20:43:52.795" v="14" actId="2711"/>
        <pc:sldMkLst>
          <pc:docMk/>
          <pc:sldMk cId="3950201085" sldId="324"/>
        </pc:sldMkLst>
        <pc:spChg chg="mod">
          <ac:chgData name="Irene Cardozo" userId="8127f64e-bee4-4472-a23e-a0f47d23a809" providerId="ADAL" clId="{759CD68B-8394-43EF-85DD-06B7E4405125}" dt="2022-11-09T20:43:52.795" v="14" actId="2711"/>
          <ac:spMkLst>
            <pc:docMk/>
            <pc:sldMk cId="3950201085" sldId="324"/>
            <ac:spMk id="9" creationId="{FEA57DC3-2F99-0695-A264-287865059B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CEF5C-CEDB-E440-A531-3EE0083A51AA}"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8480F-0612-A84D-9DED-AF355C4BDFD2}" type="slidenum">
              <a:rPr lang="en-US" smtClean="0"/>
              <a:t>‹#›</a:t>
            </a:fld>
            <a:endParaRPr lang="en-US"/>
          </a:p>
        </p:txBody>
      </p:sp>
    </p:spTree>
    <p:extLst>
      <p:ext uri="{BB962C8B-B14F-4D97-AF65-F5344CB8AC3E}">
        <p14:creationId xmlns:p14="http://schemas.microsoft.com/office/powerpoint/2010/main" val="1487665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mbridge.org/core/journals/british-journal-of-nutrition/article/higher-antioxidant-and-lower-cadmium-concentrations-and-lower-incidence-of-pesticide-residues-in-organically-grown-crops-a-systematic-literature-review-and-metaanalyses/33F09637EAE6C4ED119E0C4BFFE2D5B1"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cambridge.org/core/journals/british-journal-of-nutrition/article/higher-pufa-and-n3-pufa-conjugated-linoleic-acid-tocopherol-and-iron-but-lower-iodine-and-selenium-concentrations-in-organic-milk-a-systematic-literature-review-and-meta-and-redundancy-analyses/A7587A524F4235D8E98423E1F73B6C05" TargetMode="External"/><Relationship Id="rId4" Type="http://schemas.openxmlformats.org/officeDocument/2006/relationships/hyperlink" Target="https://onlinelibrary.wiley.com/doi/abs/10.1002/jsfa.965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dpi.com/2073-4395/11/7/1266/htm"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organic-center.org/sites/default/files/publication_files/2018/09/Reducing-Occupational-Pesticide-Exposure.pdf" TargetMode="External"/><Relationship Id="rId4" Type="http://schemas.openxmlformats.org/officeDocument/2006/relationships/hyperlink" Target="https://www.organic-center.org/research/organic-farming-uses-fewer-pesticides-reduces-dietary-exposure-produc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fr.gov/current/title-7/subtitle-B/chapter-I/subchapter-M/part-205?toc=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cfr.gov/current/title-7/subtitle-B/chapter-I/subchapter-M/part-205?toc=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ta.com/sites/default/files/indexed_files/OTA-HotSpotsWhitePaper-OnlineVersion.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cfr.gov/current/title-7/subtitle-B/chapter-I/subchapter-M/part-205?toc=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cfr.gov/current/title-7/subtitle-B/chapter-I/subchapter-M/part-205?toc=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cfr.gov/current/title-7/subtitle-B/chapter-I/subchapter-M/part-205?toc=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cfr.gov/current/title-7/subtitle-B/chapter-I/subchapter-M/part-205?toc=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besjournals.onlinelibrary.wiley.com/doi/full/10.1111/1365-2664.1221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opscience.iop.org/article/10.1088/1748-9326/ab7029/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rodaleinstitute.org/science/farming-systems-trial/" TargetMode="External"/><Relationship Id="rId4" Type="http://schemas.openxmlformats.org/officeDocument/2006/relationships/hyperlink" Target="https://www.sciencedirect.com/science/article/abs/pii/S0065211317300676?via%3Dihub"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1</a:t>
            </a:fld>
            <a:endParaRPr lang="en-US"/>
          </a:p>
        </p:txBody>
      </p:sp>
    </p:spTree>
    <p:extLst>
      <p:ext uri="{BB962C8B-B14F-4D97-AF65-F5344CB8AC3E}">
        <p14:creationId xmlns:p14="http://schemas.microsoft.com/office/powerpoint/2010/main" val="40387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10</a:t>
            </a:fld>
            <a:endParaRPr lang="en-US"/>
          </a:p>
        </p:txBody>
      </p:sp>
    </p:spTree>
    <p:extLst>
      <p:ext uri="{BB962C8B-B14F-4D97-AF65-F5344CB8AC3E}">
        <p14:creationId xmlns:p14="http://schemas.microsoft.com/office/powerpoint/2010/main" val="2071388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i="1" dirty="0"/>
              <a:t>Chart: nutrition</a:t>
            </a:r>
            <a:endParaRPr lang="en-US" dirty="0"/>
          </a:p>
          <a:p>
            <a:pPr marL="628650" lvl="1" indent="-171450">
              <a:buFont typeface="Arial"/>
              <a:buChar char="•"/>
              <a:defRPr/>
            </a:pPr>
            <a:r>
              <a:rPr lang="en-US" dirty="0"/>
              <a:t>Produce: Higher anti-oxidants (</a:t>
            </a:r>
            <a:r>
              <a:rPr lang="en-US" dirty="0">
                <a:hlinkClick r:id="rId3"/>
              </a:rPr>
              <a:t>British Journal of Nutrition, “Higher antioxidant and lower cadmium concentrations and lower incidence of pesticide residues in organically grown crops: a systematic literature review and meta-analyses,” 2014</a:t>
            </a:r>
            <a:r>
              <a:rPr lang="en-US" dirty="0"/>
              <a:t>).</a:t>
            </a:r>
          </a:p>
          <a:p>
            <a:pPr marL="628650" lvl="1" indent="-171450">
              <a:buFont typeface="Arial"/>
              <a:buChar char="•"/>
              <a:defRPr/>
            </a:pPr>
            <a:r>
              <a:rPr lang="en-US" dirty="0"/>
              <a:t>Beef: Less cholesterol, fat, and monosaturated fatty acids (</a:t>
            </a:r>
            <a:r>
              <a:rPr lang="en-US" dirty="0">
                <a:hlinkClick r:id="rId4"/>
              </a:rPr>
              <a:t>Journal of the Science of Food and Agriculture, “Nutritional properties of organic and conventional beef meat at retail,” 2019</a:t>
            </a:r>
            <a:r>
              <a:rPr lang="en-US" dirty="0"/>
              <a:t>).</a:t>
            </a:r>
            <a:endParaRPr lang="en-US" dirty="0">
              <a:ea typeface="Calibri"/>
              <a:cs typeface="Calibri"/>
            </a:endParaRPr>
          </a:p>
          <a:p>
            <a:pPr marL="628650" lvl="1" indent="-171450">
              <a:buFont typeface="Arial"/>
              <a:buChar char="•"/>
              <a:defRPr/>
            </a:pPr>
            <a:r>
              <a:rPr lang="en-US" dirty="0"/>
              <a:t>Milk: Higher Omega 3 fatty acids (</a:t>
            </a:r>
            <a:r>
              <a:rPr lang="en-US" dirty="0">
                <a:hlinkClick r:id="rId5"/>
              </a:rPr>
              <a:t>British Journal of Nutrition, “Higher PUFA and n-3 PUFA, conjugated linoleic acid, α-tocopherol and iron, but lower iodine and selenium concentrations in organic milk: a systematic literature review and meta- and redundancy analyses,” 2016</a:t>
            </a:r>
            <a:r>
              <a:rPr lang="en-US" dirty="0"/>
              <a:t>). </a:t>
            </a:r>
            <a:endParaRPr lang="en-US">
              <a:ea typeface="Calibri" panose="020F0502020204030204"/>
              <a:cs typeface="Calibri" panose="020F0502020204030204"/>
            </a:endParaRPr>
          </a:p>
          <a:p>
            <a:pPr marL="628650" marR="0" lvl="1" indent="-171450" algn="l" defTabSz="914400">
              <a:lnSpc>
                <a:spcPct val="100000"/>
              </a:lnSpc>
              <a:spcBef>
                <a:spcPts val="0"/>
              </a:spcBef>
              <a:spcAft>
                <a:spcPts val="0"/>
              </a:spcAft>
              <a:buClrTx/>
              <a:buSzTx/>
              <a:buFont typeface="Arial"/>
              <a:buChar char="•"/>
              <a:tabLst/>
              <a:defRPr/>
            </a:pP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11</a:t>
            </a:fld>
            <a:endParaRPr lang="en-US"/>
          </a:p>
        </p:txBody>
      </p:sp>
    </p:spTree>
    <p:extLst>
      <p:ext uri="{BB962C8B-B14F-4D97-AF65-F5344CB8AC3E}">
        <p14:creationId xmlns:p14="http://schemas.microsoft.com/office/powerpoint/2010/main" val="39104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panose="020F0502020204030204"/>
                <a:cs typeface="Calibri" panose="020F0502020204030204"/>
              </a:rPr>
              <a:t>References:</a:t>
            </a:r>
          </a:p>
          <a:p>
            <a:pPr marL="171450" indent="-171450">
              <a:buFont typeface="Arial"/>
              <a:buChar char="•"/>
              <a:defRPr/>
            </a:pPr>
            <a:r>
              <a:rPr lang="en-US" dirty="0"/>
              <a:t>Pesticide residues in organic produce are 55× lower in vegetables and 115× lower in fruits versus conventional produce. (</a:t>
            </a:r>
            <a:r>
              <a:rPr lang="en-US" i="1" dirty="0">
                <a:hlinkClick r:id="rId3"/>
              </a:rPr>
              <a:t>Agronomy, “Organic Farming Lessens Reliance on Pesticides and Promotes Public Health by Lowering Dietary Risks,” 2021.</a:t>
            </a:r>
            <a:r>
              <a:rPr lang="en-US" dirty="0"/>
              <a:t>) (</a:t>
            </a:r>
            <a:r>
              <a:rPr lang="en-US" dirty="0">
                <a:hlinkClick r:id="rId4"/>
              </a:rPr>
              <a:t>TOC Summary)</a:t>
            </a:r>
            <a:endParaRPr lang="en-US" dirty="0">
              <a:ea typeface="Calibri"/>
              <a:cs typeface="Calibri"/>
            </a:endParaRPr>
          </a:p>
          <a:p>
            <a:pPr marL="171450" indent="-171450">
              <a:buFont typeface="Arial"/>
              <a:buChar char="•"/>
              <a:defRPr/>
            </a:pPr>
            <a:r>
              <a:rPr lang="en-US" dirty="0"/>
              <a:t>Organic protects frontline farmworkers, who experience the most danger of acute exposure and health consequences (</a:t>
            </a:r>
            <a:r>
              <a:rPr lang="en-US" dirty="0">
                <a:hlinkClick r:id="rId5"/>
              </a:rPr>
              <a:t>The Organic Center, “Critical Issue Report: Occupational Pesticide Exposure,” 2018</a:t>
            </a:r>
            <a:r>
              <a:rPr lang="en-US" dirty="0"/>
              <a:t>.)</a:t>
            </a:r>
            <a:endParaRPr lang="en-US" dirty="0">
              <a:ea typeface="Calibri"/>
              <a:cs typeface="Calibri"/>
            </a:endParaRPr>
          </a:p>
          <a:p>
            <a:pPr marL="0" marR="0" lvl="0" indent="0" algn="l" defTabSz="914400">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12</a:t>
            </a:fld>
            <a:endParaRPr lang="en-US"/>
          </a:p>
        </p:txBody>
      </p:sp>
    </p:spTree>
    <p:extLst>
      <p:ext uri="{BB962C8B-B14F-4D97-AF65-F5344CB8AC3E}">
        <p14:creationId xmlns:p14="http://schemas.microsoft.com/office/powerpoint/2010/main" val="2011755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References:</a:t>
            </a:r>
          </a:p>
          <a:p>
            <a:pPr>
              <a:defRPr/>
            </a:pPr>
            <a:r>
              <a:rPr lang="en-US" dirty="0"/>
              <a:t>(</a:t>
            </a:r>
            <a:r>
              <a:rPr lang="en-US" dirty="0">
                <a:hlinkClick r:id="rId3"/>
              </a:rPr>
              <a:t>USDA Organic Regulations 7 CFR Part 205</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13</a:t>
            </a:fld>
            <a:endParaRPr lang="en-US"/>
          </a:p>
        </p:txBody>
      </p:sp>
    </p:spTree>
    <p:extLst>
      <p:ext uri="{BB962C8B-B14F-4D97-AF65-F5344CB8AC3E}">
        <p14:creationId xmlns:p14="http://schemas.microsoft.com/office/powerpoint/2010/main" val="27594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References:</a:t>
            </a:r>
          </a:p>
          <a:p>
            <a:pPr>
              <a:defRPr/>
            </a:pPr>
            <a:r>
              <a:rPr lang="en-US" dirty="0"/>
              <a:t>(</a:t>
            </a:r>
            <a:r>
              <a:rPr lang="en-US" dirty="0">
                <a:hlinkClick r:id="rId3"/>
              </a:rPr>
              <a:t>USDA Organic Regulations 7 CFR Part 205</a:t>
            </a:r>
            <a:r>
              <a:rPr lang="en-US" dirty="0"/>
              <a:t>)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14</a:t>
            </a:fld>
            <a:endParaRPr lang="en-US"/>
          </a:p>
        </p:txBody>
      </p:sp>
    </p:spTree>
    <p:extLst>
      <p:ext uri="{BB962C8B-B14F-4D97-AF65-F5344CB8AC3E}">
        <p14:creationId xmlns:p14="http://schemas.microsoft.com/office/powerpoint/2010/main" val="76554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15</a:t>
            </a:fld>
            <a:endParaRPr lang="en-US"/>
          </a:p>
        </p:txBody>
      </p:sp>
    </p:spTree>
    <p:extLst>
      <p:ext uri="{BB962C8B-B14F-4D97-AF65-F5344CB8AC3E}">
        <p14:creationId xmlns:p14="http://schemas.microsoft.com/office/powerpoint/2010/main" val="33856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References: </a:t>
            </a:r>
            <a:r>
              <a:rPr lang="en-US" dirty="0"/>
              <a:t>Organic Trade Association, Organic Industry Survey, 2021</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F37488-36FD-44FC-B1D2-7C2E604B9692}" type="slidenum">
              <a:rPr lang="en-US" smtClean="0"/>
              <a:t>16</a:t>
            </a:fld>
            <a:endParaRPr lang="en-US"/>
          </a:p>
        </p:txBody>
      </p:sp>
    </p:spTree>
    <p:extLst>
      <p:ext uri="{BB962C8B-B14F-4D97-AF65-F5344CB8AC3E}">
        <p14:creationId xmlns:p14="http://schemas.microsoft.com/office/powerpoint/2010/main" val="3043721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References:</a:t>
            </a:r>
            <a:endParaRPr lang="en-US" sz="1200" kern="1200" dirty="0">
              <a:solidFill>
                <a:schemeClr val="tx1"/>
              </a:solidFill>
              <a:effectLst/>
              <a:latin typeface="+mn-lt"/>
              <a:ea typeface="+mn-ea"/>
              <a:cs typeface="+mn-cs"/>
            </a:endParaRPr>
          </a:p>
          <a:p>
            <a:pPr marL="285750" indent="-285750">
              <a:buFont typeface="Arial"/>
              <a:buChar char="•"/>
            </a:pPr>
            <a:r>
              <a:rPr lang="en-US" dirty="0"/>
              <a:t>Clusters of organic businesses are correlated with reduced poverty, increased median household income, and higher participation in the labor force. (</a:t>
            </a:r>
            <a:r>
              <a:rPr lang="en-US" dirty="0">
                <a:hlinkClick r:id="rId3"/>
              </a:rPr>
              <a:t>OTA White Paper, “U.S. Organic Hotspots and Their Benefit to Local Economies,” 2016</a:t>
            </a:r>
            <a:r>
              <a:rPr lang="en-US" dirty="0"/>
              <a:t>).</a:t>
            </a:r>
            <a:endParaRPr lang="en-US" dirty="0">
              <a:ea typeface="Calibri"/>
              <a:cs typeface="Calibri"/>
            </a:endParaRPr>
          </a:p>
          <a:p>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17</a:t>
            </a:fld>
            <a:endParaRPr lang="en-US"/>
          </a:p>
        </p:txBody>
      </p:sp>
    </p:spTree>
    <p:extLst>
      <p:ext uri="{BB962C8B-B14F-4D97-AF65-F5344CB8AC3E}">
        <p14:creationId xmlns:p14="http://schemas.microsoft.com/office/powerpoint/2010/main" val="235129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18</a:t>
            </a:fld>
            <a:endParaRPr lang="en-US"/>
          </a:p>
        </p:txBody>
      </p:sp>
    </p:spTree>
    <p:extLst>
      <p:ext uri="{BB962C8B-B14F-4D97-AF65-F5344CB8AC3E}">
        <p14:creationId xmlns:p14="http://schemas.microsoft.com/office/powerpoint/2010/main" val="643095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panose="020F0502020204030204"/>
                <a:cs typeface="Calibri" panose="020F0502020204030204"/>
              </a:rPr>
              <a:t>References:</a:t>
            </a:r>
          </a:p>
          <a:p>
            <a:pPr marL="171450" indent="-171450">
              <a:buFont typeface="Arial"/>
              <a:buChar char="•"/>
              <a:defRPr/>
            </a:pPr>
            <a:r>
              <a:rPr lang="en-US" dirty="0"/>
              <a:t>A majority of consumers report that organic is the label that best embodies their values. (Edelman, 2022)</a:t>
            </a:r>
            <a:endParaRPr lang="en-US" dirty="0">
              <a:ea typeface="Calibri"/>
              <a:cs typeface="Calibri"/>
            </a:endParaRPr>
          </a:p>
          <a:p>
            <a:pPr marL="171450" indent="-171450">
              <a:buFont typeface="Arial"/>
              <a:buChar char="•"/>
              <a:defRPr/>
            </a:pPr>
            <a:r>
              <a:rPr lang="en-US" i="1" dirty="0"/>
              <a:t>Chart: The organic shopper, family oriented </a:t>
            </a:r>
            <a:r>
              <a:rPr lang="en-US" dirty="0"/>
              <a:t>(Natural Marketing Institute, 2020).</a:t>
            </a:r>
            <a:endParaRPr lang="en-US" dirty="0">
              <a:ea typeface="Calibri"/>
              <a:cs typeface="Calibri"/>
            </a:endParaRPr>
          </a:p>
          <a:p>
            <a:pPr marL="171450" indent="-171450">
              <a:buFont typeface="Arial"/>
              <a:buChar char="•"/>
              <a:defRPr/>
            </a:pPr>
            <a:r>
              <a:rPr lang="en-US" dirty="0"/>
              <a:t>Over 82% of US households stock organic food (Nielsen, 2016).</a:t>
            </a:r>
            <a:endParaRPr lang="en-US" dirty="0">
              <a:ea typeface="Calibri"/>
              <a:cs typeface="Calibri"/>
            </a:endParaRPr>
          </a:p>
          <a:p>
            <a:pPr marL="171450" indent="-171450">
              <a:buFont typeface="Arial"/>
              <a:buChar char="•"/>
              <a:defRPr/>
            </a:pPr>
            <a:r>
              <a:rPr lang="en-US" i="1" dirty="0"/>
              <a:t>Chart: Organic aligns with consumer priorities </a:t>
            </a:r>
            <a:r>
              <a:rPr lang="en-US" dirty="0"/>
              <a:t>(Edelman, 2022).</a:t>
            </a: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19</a:t>
            </a:fld>
            <a:endParaRPr lang="en-US"/>
          </a:p>
        </p:txBody>
      </p:sp>
    </p:spTree>
    <p:extLst>
      <p:ext uri="{BB962C8B-B14F-4D97-AF65-F5344CB8AC3E}">
        <p14:creationId xmlns:p14="http://schemas.microsoft.com/office/powerpoint/2010/main" val="406825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References:</a:t>
            </a:r>
          </a:p>
          <a:p>
            <a:pPr marL="171450" indent="-171450">
              <a:buFont typeface="Arial"/>
              <a:buChar char="•"/>
            </a:pPr>
            <a:r>
              <a:rPr lang="en-US" dirty="0"/>
              <a:t>Over 82% of US households stock organic food (Nielsen, 2016).</a:t>
            </a:r>
            <a:endParaRPr lang="en-US" dirty="0">
              <a:ea typeface="Calibri"/>
              <a:cs typeface="Calibri"/>
            </a:endParaRPr>
          </a:p>
          <a:p>
            <a:pPr marL="171450" indent="-171450">
              <a:buFont typeface="Arial"/>
              <a:buChar char="•"/>
            </a:pPr>
            <a:r>
              <a:rPr lang="en-US" dirty="0"/>
              <a:t>When surveyed about their top concerns in the food and beverage industry, most consumer priorities were addressed by the organic standard. For example, 70% expressed concerns over the use of synthetic chemicals and GMOs, which are prohibited in organic products. (Edelman, 2022).</a:t>
            </a:r>
            <a:endParaRPr lang="en-US" dirty="0">
              <a:ea typeface="Calibri"/>
              <a:cs typeface="Calibri"/>
            </a:endParaRPr>
          </a:p>
          <a:p>
            <a:pPr marL="171450" indent="-171450">
              <a:buFont typeface="Arial"/>
              <a:buChar char="•"/>
            </a:pPr>
            <a:r>
              <a:rPr lang="en-US" dirty="0"/>
              <a:t>IN 2020, ORGANIC SALES GREW BY 12.4% TO A RECORD HIGH OF $62 BILLION (Organic Trade Association, Organic Industry Survey, 2021).</a:t>
            </a:r>
            <a:endParaRPr lang="en-US" dirty="0">
              <a:ea typeface="Calibri"/>
              <a:cs typeface="Calibri"/>
            </a:endParaRPr>
          </a:p>
          <a:p>
            <a:pPr marL="171450" indent="-171450">
              <a:buFont typeface="Arial"/>
              <a:buChar char="•"/>
            </a:pP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2</a:t>
            </a:fld>
            <a:endParaRPr lang="en-US"/>
          </a:p>
        </p:txBody>
      </p:sp>
    </p:spTree>
    <p:extLst>
      <p:ext uri="{BB962C8B-B14F-4D97-AF65-F5344CB8AC3E}">
        <p14:creationId xmlns:p14="http://schemas.microsoft.com/office/powerpoint/2010/main" val="2952534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References:</a:t>
            </a:r>
          </a:p>
          <a:p>
            <a:pPr>
              <a:defRPr/>
            </a:pPr>
            <a:r>
              <a:rPr lang="en-US" dirty="0"/>
              <a:t>(</a:t>
            </a:r>
            <a:r>
              <a:rPr lang="en-US" dirty="0">
                <a:hlinkClick r:id="rId3"/>
              </a:rPr>
              <a:t>USDA Organic Regulations 7 CFR Part 205</a:t>
            </a:r>
            <a:r>
              <a:rPr lang="en-US" dirty="0"/>
              <a:t>) </a:t>
            </a:r>
          </a:p>
        </p:txBody>
      </p:sp>
      <p:sp>
        <p:nvSpPr>
          <p:cNvPr id="4" name="Slide Number Placeholder 3"/>
          <p:cNvSpPr>
            <a:spLocks noGrp="1"/>
          </p:cNvSpPr>
          <p:nvPr>
            <p:ph type="sldNum" sz="quarter" idx="5"/>
          </p:nvPr>
        </p:nvSpPr>
        <p:spPr/>
        <p:txBody>
          <a:bodyPr/>
          <a:lstStyle/>
          <a:p>
            <a:fld id="{2288480F-0612-A84D-9DED-AF355C4BDFD2}" type="slidenum">
              <a:rPr lang="en-US" smtClean="0"/>
              <a:t>20</a:t>
            </a:fld>
            <a:endParaRPr lang="en-US"/>
          </a:p>
        </p:txBody>
      </p:sp>
    </p:spTree>
    <p:extLst>
      <p:ext uri="{BB962C8B-B14F-4D97-AF65-F5344CB8AC3E}">
        <p14:creationId xmlns:p14="http://schemas.microsoft.com/office/powerpoint/2010/main" val="2422660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21</a:t>
            </a:fld>
            <a:endParaRPr lang="en-US"/>
          </a:p>
        </p:txBody>
      </p:sp>
    </p:spTree>
    <p:extLst>
      <p:ext uri="{BB962C8B-B14F-4D97-AF65-F5344CB8AC3E}">
        <p14:creationId xmlns:p14="http://schemas.microsoft.com/office/powerpoint/2010/main" val="3758336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Additional slide for fiber/textile members</a:t>
            </a:r>
          </a:p>
        </p:txBody>
      </p:sp>
      <p:sp>
        <p:nvSpPr>
          <p:cNvPr id="4" name="Slide Number Placeholder 3"/>
          <p:cNvSpPr>
            <a:spLocks noGrp="1"/>
          </p:cNvSpPr>
          <p:nvPr>
            <p:ph type="sldNum" sz="quarter" idx="5"/>
          </p:nvPr>
        </p:nvSpPr>
        <p:spPr/>
        <p:txBody>
          <a:bodyPr/>
          <a:lstStyle/>
          <a:p>
            <a:fld id="{2288480F-0612-A84D-9DED-AF355C4BDFD2}" type="slidenum">
              <a:rPr lang="en-US" smtClean="0"/>
              <a:t>22</a:t>
            </a:fld>
            <a:endParaRPr lang="en-US"/>
          </a:p>
        </p:txBody>
      </p:sp>
    </p:spTree>
    <p:extLst>
      <p:ext uri="{BB962C8B-B14F-4D97-AF65-F5344CB8AC3E}">
        <p14:creationId xmlns:p14="http://schemas.microsoft.com/office/powerpoint/2010/main" val="1852801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Additional slide for fiber/textile members</a:t>
            </a:r>
          </a:p>
          <a:p>
            <a:pPr>
              <a:defRPr/>
            </a:pPr>
            <a:endParaRPr lang="en-US">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23</a:t>
            </a:fld>
            <a:endParaRPr lang="en-US"/>
          </a:p>
        </p:txBody>
      </p:sp>
    </p:spTree>
    <p:extLst>
      <p:ext uri="{BB962C8B-B14F-4D97-AF65-F5344CB8AC3E}">
        <p14:creationId xmlns:p14="http://schemas.microsoft.com/office/powerpoint/2010/main" val="89614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References:</a:t>
            </a:r>
          </a:p>
          <a:p>
            <a:pPr>
              <a:defRPr/>
            </a:pPr>
            <a:r>
              <a:rPr lang="en-US" dirty="0"/>
              <a:t>•(</a:t>
            </a:r>
            <a:r>
              <a:rPr lang="en-US" dirty="0">
                <a:hlinkClick r:id="rId3"/>
              </a:rPr>
              <a:t>USDA Organic Regulations 7 CFR Part 205</a:t>
            </a:r>
            <a:r>
              <a:rPr lang="en-US" dirty="0"/>
              <a:t>) </a:t>
            </a: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3</a:t>
            </a:fld>
            <a:endParaRPr lang="en-US"/>
          </a:p>
        </p:txBody>
      </p:sp>
    </p:spTree>
    <p:extLst>
      <p:ext uri="{BB962C8B-B14F-4D97-AF65-F5344CB8AC3E}">
        <p14:creationId xmlns:p14="http://schemas.microsoft.com/office/powerpoint/2010/main" val="28310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4</a:t>
            </a:fld>
            <a:endParaRPr lang="en-US"/>
          </a:p>
        </p:txBody>
      </p:sp>
    </p:spTree>
    <p:extLst>
      <p:ext uri="{BB962C8B-B14F-4D97-AF65-F5344CB8AC3E}">
        <p14:creationId xmlns:p14="http://schemas.microsoft.com/office/powerpoint/2010/main" val="370045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5</a:t>
            </a:fld>
            <a:endParaRPr lang="en-US"/>
          </a:p>
        </p:txBody>
      </p:sp>
    </p:spTree>
    <p:extLst>
      <p:ext uri="{BB962C8B-B14F-4D97-AF65-F5344CB8AC3E}">
        <p14:creationId xmlns:p14="http://schemas.microsoft.com/office/powerpoint/2010/main" val="256012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88480F-0612-A84D-9DED-AF355C4BDFD2}" type="slidenum">
              <a:rPr lang="en-US" smtClean="0"/>
              <a:t>6</a:t>
            </a:fld>
            <a:endParaRPr lang="en-US"/>
          </a:p>
        </p:txBody>
      </p:sp>
    </p:spTree>
    <p:extLst>
      <p:ext uri="{BB962C8B-B14F-4D97-AF65-F5344CB8AC3E}">
        <p14:creationId xmlns:p14="http://schemas.microsoft.com/office/powerpoint/2010/main" val="4086509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References:</a:t>
            </a:r>
            <a:endParaRPr lang="en-US" dirty="0"/>
          </a:p>
          <a:p>
            <a:pPr>
              <a:defRPr/>
            </a:pPr>
            <a:r>
              <a:rPr lang="en-US" dirty="0"/>
              <a:t>•(</a:t>
            </a:r>
            <a:r>
              <a:rPr lang="en-US" dirty="0">
                <a:hlinkClick r:id="rId3"/>
              </a:rPr>
              <a:t>USDA Organic Regulations 7 CFR Part 205</a:t>
            </a:r>
            <a:r>
              <a:rPr lang="en-US" dirty="0"/>
              <a:t>) </a:t>
            </a:r>
            <a:endParaRPr lang="en-US" dirty="0">
              <a:ea typeface="Calibri"/>
              <a:cs typeface="Calibri"/>
            </a:endParaRPr>
          </a:p>
          <a:p>
            <a:pPr marL="0" marR="0" lvl="0" indent="0" algn="l" defTabSz="914400">
              <a:lnSpc>
                <a:spcPct val="100000"/>
              </a:lnSpc>
              <a:spcBef>
                <a:spcPts val="0"/>
              </a:spcBef>
              <a:spcAft>
                <a:spcPts val="0"/>
              </a:spcAft>
              <a:buClrTx/>
              <a:buSzTx/>
              <a:buFontTx/>
              <a:buNone/>
              <a:tabLst/>
              <a:defRPr/>
            </a:pPr>
            <a:endParaRPr lang="en-US" dirty="0">
              <a:ea typeface="Calibri"/>
              <a:cs typeface="Calibri"/>
            </a:endParaRPr>
          </a:p>
          <a:p>
            <a:pPr>
              <a:defRP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7</a:t>
            </a:fld>
            <a:endParaRPr lang="en-US"/>
          </a:p>
        </p:txBody>
      </p:sp>
    </p:spTree>
    <p:extLst>
      <p:ext uri="{BB962C8B-B14F-4D97-AF65-F5344CB8AC3E}">
        <p14:creationId xmlns:p14="http://schemas.microsoft.com/office/powerpoint/2010/main" val="76668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References:</a:t>
            </a:r>
          </a:p>
          <a:p>
            <a:pPr marL="171450" indent="-171450">
              <a:buFont typeface="Arial"/>
              <a:buChar char="•"/>
              <a:defRPr/>
            </a:pPr>
            <a:r>
              <a:rPr lang="en-US" dirty="0"/>
              <a:t>(</a:t>
            </a:r>
            <a:r>
              <a:rPr lang="en-US" dirty="0">
                <a:hlinkClick r:id="rId3"/>
              </a:rPr>
              <a:t>USDA Organic Regulations 7 CFR Part 205</a:t>
            </a:r>
            <a:r>
              <a:rPr lang="en-US" dirty="0"/>
              <a:t>) </a:t>
            </a:r>
            <a:endParaRPr lang="en-US" dirty="0">
              <a:ea typeface="Calibri"/>
              <a:cs typeface="Calibri"/>
            </a:endParaRPr>
          </a:p>
          <a:p>
            <a:pPr marL="171450" indent="-171450">
              <a:buFont typeface="Arial"/>
              <a:buChar char="•"/>
              <a:defRPr/>
            </a:pPr>
            <a:r>
              <a:rPr lang="en-US" dirty="0"/>
              <a:t>Increase overall biodiversity by 30% and pollinator diversity by up to 50%. (</a:t>
            </a:r>
            <a:r>
              <a:rPr lang="en-US" dirty="0">
                <a:hlinkClick r:id="rId4"/>
              </a:rPr>
              <a:t>Journal of Applied Ecology, “Land-use intensity and the effects of organic farming on biodiversity: a hierarchical meta-analysis,” 2013</a:t>
            </a:r>
            <a:r>
              <a:rPr lang="en-US" dirty="0"/>
              <a:t>).</a:t>
            </a:r>
            <a:endParaRPr lang="en-US" dirty="0">
              <a:ea typeface="Calibri"/>
              <a:cs typeface="Calibri"/>
            </a:endParaRPr>
          </a:p>
          <a:p>
            <a:pPr marL="171450" indent="-171450">
              <a:buFont typeface="Arial"/>
              <a:buChar char="•"/>
              <a:defRPr/>
            </a:pPr>
            <a:r>
              <a:rPr lang="en-US" dirty="0"/>
              <a:t>Reduce nitrates released into groundwater by 50% (</a:t>
            </a:r>
            <a:r>
              <a:rPr lang="en-US" dirty="0">
                <a:hlinkClick r:id="rId4"/>
              </a:rPr>
              <a:t>British Ecological Society, “Land-use intensity and the effects of organic farming on biodiversity: a hierarchical meta-analysis,” 2013</a:t>
            </a:r>
            <a:r>
              <a:rPr lang="en-US" dirty="0"/>
              <a:t>).</a:t>
            </a:r>
            <a:endParaRPr lang="en-US" dirty="0">
              <a:ea typeface="Calibri"/>
              <a:cs typeface="Calibri"/>
            </a:endParaRPr>
          </a:p>
          <a:p>
            <a:pPr marL="171450" marR="0" lvl="0" indent="-171450" algn="l" defTabSz="914400">
              <a:lnSpc>
                <a:spcPct val="100000"/>
              </a:lnSpc>
              <a:spcBef>
                <a:spcPts val="0"/>
              </a:spcBef>
              <a:spcAft>
                <a:spcPts val="0"/>
              </a:spcAft>
              <a:buClrTx/>
              <a:buSzTx/>
              <a:buFont typeface="Arial"/>
              <a:buChar char="•"/>
              <a:tabLst/>
              <a:defRPr/>
            </a:pPr>
            <a:endParaRPr lang="en-US" dirty="0">
              <a:ea typeface="Calibri"/>
              <a:cs typeface="Calibri"/>
            </a:endParaRPr>
          </a:p>
          <a:p>
            <a:pPr marL="171450" indent="-171450">
              <a:buFont typeface="Arial"/>
              <a:buChar char="•"/>
              <a:defRPr/>
            </a:pPr>
            <a:endParaRPr lang="en-US" dirty="0">
              <a:ea typeface="Calibri"/>
              <a:cs typeface="Calibri"/>
            </a:endParaRPr>
          </a:p>
          <a:p>
            <a:pPr marL="171450" indent="-171450">
              <a:buFont typeface="Arial"/>
              <a:buChar char="•"/>
              <a:defRPr/>
            </a:pPr>
            <a:endParaRPr lang="en-US" dirty="0">
              <a:ea typeface="Calibri"/>
              <a:cs typeface="Calibri"/>
            </a:endParaRPr>
          </a:p>
          <a:p>
            <a:pPr>
              <a:defRPr/>
            </a:pPr>
            <a:endParaRPr lang="en-US" dirty="0">
              <a:ea typeface="Calibri"/>
              <a:cs typeface="Calibri"/>
            </a:endParaRPr>
          </a:p>
          <a:p>
            <a:pPr>
              <a:defRPr/>
            </a:pPr>
            <a:endParaRPr lang="en-US" dirty="0">
              <a:ea typeface="Calibri"/>
              <a:cs typeface="Calibri"/>
            </a:endParaRPr>
          </a:p>
          <a:p>
            <a:pPr>
              <a:defRPr/>
            </a:pPr>
            <a:endParaRPr lang="en-US" dirty="0">
              <a:ea typeface="Calibri"/>
              <a:cs typeface="Calibri"/>
            </a:endParaRPr>
          </a:p>
          <a:p>
            <a:pPr>
              <a:defRP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8</a:t>
            </a:fld>
            <a:endParaRPr lang="en-US"/>
          </a:p>
        </p:txBody>
      </p:sp>
    </p:spTree>
    <p:extLst>
      <p:ext uri="{BB962C8B-B14F-4D97-AF65-F5344CB8AC3E}">
        <p14:creationId xmlns:p14="http://schemas.microsoft.com/office/powerpoint/2010/main" val="2228567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References:</a:t>
            </a:r>
          </a:p>
          <a:p>
            <a:pPr marL="171450" indent="-171450">
              <a:buFont typeface="Arial"/>
              <a:buChar char="•"/>
              <a:defRPr/>
            </a:pPr>
            <a:r>
              <a:rPr lang="en-US" dirty="0"/>
              <a:t>Emit 18% less global warming causing gases and use ~50% less new reactive nitrogen (an extremely potent greenhouse gas) (</a:t>
            </a:r>
            <a:r>
              <a:rPr lang="en-US" dirty="0">
                <a:hlinkClick r:id="rId3"/>
              </a:rPr>
              <a:t>Laura Cattell Noll et al 2020 Environ. Res. Lett. 15 045004</a:t>
            </a:r>
            <a:r>
              <a:rPr lang="en-US" dirty="0"/>
              <a:t>).</a:t>
            </a:r>
            <a:endParaRPr lang="en-US" dirty="0">
              <a:ea typeface="Calibri"/>
              <a:cs typeface="Calibri"/>
            </a:endParaRPr>
          </a:p>
          <a:p>
            <a:pPr marL="171450" indent="-171450">
              <a:buFont typeface="Arial"/>
              <a:buChar char="•"/>
              <a:defRPr/>
            </a:pPr>
            <a:r>
              <a:rPr lang="en-US" dirty="0"/>
              <a:t>Produce healthier soils that contain 13% higher total organic matter and capture 44% more stable sequestered carbon (</a:t>
            </a:r>
            <a:r>
              <a:rPr lang="en-US" dirty="0">
                <a:hlinkClick r:id="rId4"/>
              </a:rPr>
              <a:t>Science Direct, 2017. “Advances in Agronomy”. Volume 146, Pages 1-35</a:t>
            </a:r>
            <a:r>
              <a:rPr lang="en-US" dirty="0"/>
              <a:t>).</a:t>
            </a:r>
            <a:endParaRPr lang="en-US" dirty="0">
              <a:ea typeface="Calibri"/>
              <a:cs typeface="Calibri"/>
            </a:endParaRPr>
          </a:p>
          <a:p>
            <a:pPr marL="171450" indent="-171450">
              <a:buFont typeface="Arial"/>
              <a:buChar char="•"/>
              <a:defRPr/>
            </a:pPr>
            <a:r>
              <a:rPr lang="en-US" dirty="0"/>
              <a:t>Release 40% fewer carbon emissions. (Rodale Institute, </a:t>
            </a:r>
            <a:r>
              <a:rPr lang="en-US" dirty="0">
                <a:hlinkClick r:id="rId5"/>
              </a:rPr>
              <a:t>“Farming Systems Trial 1981 – Present"</a:t>
            </a:r>
            <a:r>
              <a:rPr lang="en-US" dirty="0"/>
              <a:t>).</a:t>
            </a: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288480F-0612-A84D-9DED-AF355C4BDFD2}" type="slidenum">
              <a:rPr lang="en-US" smtClean="0"/>
              <a:t>9</a:t>
            </a:fld>
            <a:endParaRPr lang="en-US"/>
          </a:p>
        </p:txBody>
      </p:sp>
    </p:spTree>
    <p:extLst>
      <p:ext uri="{BB962C8B-B14F-4D97-AF65-F5344CB8AC3E}">
        <p14:creationId xmlns:p14="http://schemas.microsoft.com/office/powerpoint/2010/main" val="1394146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E2F870-5885-3D4F-0610-1EA767581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9334500"/>
            <a:ext cx="1600200" cy="572943"/>
          </a:xfrm>
          <a:prstGeom prst="rect">
            <a:avLst/>
          </a:prstGeom>
        </p:spPr>
      </p:pic>
      <p:sp>
        <p:nvSpPr>
          <p:cNvPr id="2" name="Rectangle 1">
            <a:extLst>
              <a:ext uri="{FF2B5EF4-FFF2-40B4-BE49-F238E27FC236}">
                <a16:creationId xmlns:a16="http://schemas.microsoft.com/office/drawing/2014/main" id="{27ADE78D-F4DA-15C0-03D0-F4EB32591ADB}"/>
              </a:ext>
            </a:extLst>
          </p:cNvPr>
          <p:cNvSpPr/>
          <p:nvPr userDrawn="1"/>
        </p:nvSpPr>
        <p:spPr>
          <a:xfrm>
            <a:off x="0" y="1"/>
            <a:ext cx="18288000" cy="304800"/>
          </a:xfrm>
          <a:prstGeom prst="rect">
            <a:avLst/>
          </a:prstGeom>
          <a:solidFill>
            <a:srgbClr val="12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DFD6CED0-A078-48E8-B38F-75E5BBA85C58}"/>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t>ota.com</a:t>
            </a:r>
            <a:r>
              <a:rPr lang="en-US"/>
              <a:t>    </a:t>
            </a:r>
            <a:fld id="{E9625C4B-B71B-4BE7-9266-E8021570290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20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Good for Plane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E2F870-5885-3D4F-0610-1EA767581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9334500"/>
            <a:ext cx="1600200" cy="572943"/>
          </a:xfrm>
          <a:prstGeom prst="rect">
            <a:avLst/>
          </a:prstGeom>
        </p:spPr>
      </p:pic>
      <p:sp>
        <p:nvSpPr>
          <p:cNvPr id="2" name="Rectangle 1">
            <a:extLst>
              <a:ext uri="{FF2B5EF4-FFF2-40B4-BE49-F238E27FC236}">
                <a16:creationId xmlns:a16="http://schemas.microsoft.com/office/drawing/2014/main" id="{A7D1E203-5636-0C9E-923C-3ADC2D89BD28}"/>
              </a:ext>
            </a:extLst>
          </p:cNvPr>
          <p:cNvSpPr/>
          <p:nvPr userDrawn="1"/>
        </p:nvSpPr>
        <p:spPr>
          <a:xfrm>
            <a:off x="0" y="1"/>
            <a:ext cx="18288000" cy="304800"/>
          </a:xfrm>
          <a:prstGeom prst="rect">
            <a:avLst/>
          </a:prstGeom>
          <a:solidFill>
            <a:srgbClr val="81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808AB441-88D3-3EB3-CA41-854AC1A42633}"/>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t>ota.com</a:t>
            </a:r>
            <a:r>
              <a:rPr lang="en-US"/>
              <a:t>    </a:t>
            </a:r>
            <a:fld id="{E9625C4B-B71B-4BE7-9266-E8021570290B}" type="slidenum">
              <a:rPr lang="en-US" smtClean="0"/>
              <a:pPr/>
              <a:t>‹#›</a:t>
            </a:fld>
            <a:endParaRPr lang="en-US"/>
          </a:p>
        </p:txBody>
      </p:sp>
    </p:spTree>
    <p:extLst>
      <p:ext uri="{BB962C8B-B14F-4D97-AF65-F5344CB8AC3E}">
        <p14:creationId xmlns:p14="http://schemas.microsoft.com/office/powerpoint/2010/main" val="303808689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Good People Animal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E2F870-5885-3D4F-0610-1EA767581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9334500"/>
            <a:ext cx="1600200" cy="572943"/>
          </a:xfrm>
          <a:prstGeom prst="rect">
            <a:avLst/>
          </a:prstGeom>
        </p:spPr>
      </p:pic>
      <p:sp>
        <p:nvSpPr>
          <p:cNvPr id="2" name="Rectangle 1">
            <a:extLst>
              <a:ext uri="{FF2B5EF4-FFF2-40B4-BE49-F238E27FC236}">
                <a16:creationId xmlns:a16="http://schemas.microsoft.com/office/drawing/2014/main" id="{3FDCEFCE-1CD2-1798-2A40-7EAC2270BA63}"/>
              </a:ext>
            </a:extLst>
          </p:cNvPr>
          <p:cNvSpPr/>
          <p:nvPr userDrawn="1"/>
        </p:nvSpPr>
        <p:spPr>
          <a:xfrm>
            <a:off x="0" y="1"/>
            <a:ext cx="18288000" cy="304800"/>
          </a:xfrm>
          <a:prstGeom prst="rect">
            <a:avLst/>
          </a:prstGeom>
          <a:solidFill>
            <a:srgbClr val="A2B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C557BEC3-CFD5-6554-7B84-BE7C9656A110}"/>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t>ota.com</a:t>
            </a:r>
            <a:r>
              <a:rPr lang="en-US"/>
              <a:t>    </a:t>
            </a:r>
            <a:fld id="{E9625C4B-B71B-4BE7-9266-E8021570290B}" type="slidenum">
              <a:rPr lang="en-US" smtClean="0"/>
              <a:pPr/>
              <a:t>‹#›</a:t>
            </a:fld>
            <a:endParaRPr lang="en-US"/>
          </a:p>
        </p:txBody>
      </p:sp>
    </p:spTree>
    <p:extLst>
      <p:ext uri="{BB962C8B-B14F-4D97-AF65-F5344CB8AC3E}">
        <p14:creationId xmlns:p14="http://schemas.microsoft.com/office/powerpoint/2010/main" val="30475996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Good Busines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E2F870-5885-3D4F-0610-1EA767581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9334500"/>
            <a:ext cx="1600200" cy="572943"/>
          </a:xfrm>
          <a:prstGeom prst="rect">
            <a:avLst/>
          </a:prstGeom>
        </p:spPr>
      </p:pic>
      <p:sp>
        <p:nvSpPr>
          <p:cNvPr id="2" name="Rectangle 1">
            <a:extLst>
              <a:ext uri="{FF2B5EF4-FFF2-40B4-BE49-F238E27FC236}">
                <a16:creationId xmlns:a16="http://schemas.microsoft.com/office/drawing/2014/main" id="{858D680C-640C-C0D4-A87A-D06265A3D641}"/>
              </a:ext>
            </a:extLst>
          </p:cNvPr>
          <p:cNvSpPr/>
          <p:nvPr userDrawn="1"/>
        </p:nvSpPr>
        <p:spPr>
          <a:xfrm>
            <a:off x="0" y="1"/>
            <a:ext cx="18288000" cy="3048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01DB192-9E5E-58B1-0A7A-0BE28D0D365F}"/>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t>ota.com</a:t>
            </a:r>
            <a:r>
              <a:rPr lang="en-US"/>
              <a:t>    </a:t>
            </a:r>
            <a:fld id="{E9625C4B-B71B-4BE7-9266-E8021570290B}" type="slidenum">
              <a:rPr lang="en-US" smtClean="0"/>
              <a:pPr/>
              <a:t>‹#›</a:t>
            </a:fld>
            <a:endParaRPr lang="en-US"/>
          </a:p>
        </p:txBody>
      </p:sp>
    </p:spTree>
    <p:extLst>
      <p:ext uri="{BB962C8B-B14F-4D97-AF65-F5344CB8AC3E}">
        <p14:creationId xmlns:p14="http://schemas.microsoft.com/office/powerpoint/2010/main" val="11928266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734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2" pos="10560" userDrawn="1">
          <p15:clr>
            <a:srgbClr val="F26B43"/>
          </p15:clr>
        </p15:guide>
        <p15:guide id="3" orient="horz" pos="1512" userDrawn="1">
          <p15:clr>
            <a:srgbClr val="F26B43"/>
          </p15:clr>
        </p15:guide>
        <p15:guide id="4" orient="horz" pos="5544" userDrawn="1">
          <p15:clr>
            <a:srgbClr val="F26B43"/>
          </p15:clr>
        </p15:guide>
        <p15:guide id="5" orient="horz" pos="2088" userDrawn="1">
          <p15:clr>
            <a:srgbClr val="F26B43"/>
          </p15:clr>
        </p15:guide>
        <p15:guide id="6" orient="horz" pos="29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46689"/>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79.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FECD836-C90E-BA22-DE2B-4BCF4AB74A82}"/>
              </a:ext>
            </a:extLst>
          </p:cNvPr>
          <p:cNvPicPr>
            <a:picLocks noChangeAspect="1"/>
          </p:cNvPicPr>
          <p:nvPr/>
        </p:nvPicPr>
        <p:blipFill>
          <a:blip r:embed="rId3"/>
          <a:stretch>
            <a:fillRect/>
          </a:stretch>
        </p:blipFill>
        <p:spPr>
          <a:xfrm>
            <a:off x="-5576" y="296762"/>
            <a:ext cx="18299151" cy="10069830"/>
          </a:xfrm>
          <a:prstGeom prst="rect">
            <a:avLst/>
          </a:prstGeom>
        </p:spPr>
      </p:pic>
      <p:sp>
        <p:nvSpPr>
          <p:cNvPr id="6" name="TextBox 12">
            <a:extLst>
              <a:ext uri="{FF2B5EF4-FFF2-40B4-BE49-F238E27FC236}">
                <a16:creationId xmlns:a16="http://schemas.microsoft.com/office/drawing/2014/main" id="{A6B9FD39-0CA1-4246-920E-F18E63320345}"/>
              </a:ext>
            </a:extLst>
          </p:cNvPr>
          <p:cNvSpPr txBox="1"/>
          <p:nvPr/>
        </p:nvSpPr>
        <p:spPr>
          <a:xfrm>
            <a:off x="1524000" y="1990312"/>
            <a:ext cx="11115675" cy="2154436"/>
          </a:xfrm>
          <a:prstGeom prst="rect">
            <a:avLst/>
          </a:prstGeom>
        </p:spPr>
        <p:txBody>
          <a:bodyPr wrap="square" lIns="0" tIns="0" rIns="0" bIns="0" rtlCol="0" anchor="t">
            <a:spAutoFit/>
          </a:bodyPr>
          <a:lstStyle/>
          <a:p>
            <a:r>
              <a:rPr lang="en-US" sz="7000" b="1" dirty="0">
                <a:solidFill>
                  <a:srgbClr val="126867"/>
                </a:solidFill>
                <a:latin typeface="Averta PE" panose="00000500000000000000" charset="0"/>
                <a:cs typeface="Arial"/>
              </a:rPr>
              <a:t>The Organic Opportunity</a:t>
            </a:r>
            <a:endParaRPr lang="en-US" sz="7000" b="1" dirty="0">
              <a:solidFill>
                <a:srgbClr val="126867"/>
              </a:solidFill>
              <a:latin typeface="Averta PE" panose="00000500000000000000" charset="0"/>
              <a:ea typeface="+mn-lt"/>
              <a:cs typeface="+mn-lt"/>
            </a:endParaRPr>
          </a:p>
          <a:p>
            <a:endParaRPr lang="en-US" sz="7000" b="1" dirty="0">
              <a:solidFill>
                <a:schemeClr val="bg1"/>
              </a:solidFill>
              <a:latin typeface="Averta PE" panose="00000500000000000000" charset="0"/>
              <a:cs typeface="Arial"/>
            </a:endParaRPr>
          </a:p>
        </p:txBody>
      </p:sp>
      <p:cxnSp>
        <p:nvCxnSpPr>
          <p:cNvPr id="11" name="Straight Connector 10">
            <a:extLst>
              <a:ext uri="{FF2B5EF4-FFF2-40B4-BE49-F238E27FC236}">
                <a16:creationId xmlns:a16="http://schemas.microsoft.com/office/drawing/2014/main" id="{2C96AB0C-CCEC-6672-0ACB-ACEF9DA16489}"/>
              </a:ext>
            </a:extLst>
          </p:cNvPr>
          <p:cNvCxnSpPr>
            <a:cxnSpLocks/>
          </p:cNvCxnSpPr>
          <p:nvPr/>
        </p:nvCxnSpPr>
        <p:spPr>
          <a:xfrm>
            <a:off x="1524000" y="6122628"/>
            <a:ext cx="6096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9392FBE-5520-4F86-5CEA-D0060592D7AF}"/>
              </a:ext>
            </a:extLst>
          </p:cNvPr>
          <p:cNvSpPr txBox="1"/>
          <p:nvPr/>
        </p:nvSpPr>
        <p:spPr>
          <a:xfrm>
            <a:off x="1524000" y="4306822"/>
            <a:ext cx="9150722" cy="2154436"/>
          </a:xfrm>
          <a:prstGeom prst="rect">
            <a:avLst/>
          </a:prstGeom>
          <a:noFill/>
        </p:spPr>
        <p:txBody>
          <a:bodyPr wrap="square" lIns="0" tIns="0" rIns="0" bIns="0" anchor="t">
            <a:spAutoFit/>
          </a:bodyPr>
          <a:lstStyle/>
          <a:p>
            <a:pPr>
              <a:lnSpc>
                <a:spcPts val="4200"/>
              </a:lnSpc>
            </a:pPr>
            <a:r>
              <a:rPr lang="en-US" sz="4000" b="1" spc="100" dirty="0">
                <a:solidFill>
                  <a:schemeClr val="bg1"/>
                </a:solidFill>
                <a:effectLst>
                  <a:outerShdw blurRad="50800" dist="38100" dir="2700000" algn="tl" rotWithShape="0">
                    <a:prstClr val="black">
                      <a:alpha val="40000"/>
                    </a:prstClr>
                  </a:outerShdw>
                </a:effectLst>
                <a:latin typeface="Averta PE" panose="00000500000000000000" charset="0"/>
                <a:ea typeface="+mn-lt"/>
                <a:cs typeface="Arial"/>
              </a:rPr>
              <a:t>GOOD FOR THE PLANET</a:t>
            </a:r>
            <a:endParaRPr lang="en-US" sz="4000" spc="100" dirty="0">
              <a:solidFill>
                <a:schemeClr val="bg1"/>
              </a:solidFill>
              <a:effectLst>
                <a:outerShdw blurRad="50800" dist="38100" dir="2700000" algn="tl" rotWithShape="0">
                  <a:prstClr val="black">
                    <a:alpha val="40000"/>
                  </a:prstClr>
                </a:outerShdw>
              </a:effectLst>
              <a:latin typeface="Averta PE" panose="00000500000000000000" charset="0"/>
              <a:ea typeface="+mn-lt"/>
              <a:cs typeface="Arial"/>
            </a:endParaRPr>
          </a:p>
          <a:p>
            <a:pPr>
              <a:lnSpc>
                <a:spcPts val="4200"/>
              </a:lnSpc>
            </a:pPr>
            <a:r>
              <a:rPr lang="en-US" sz="4000" b="1" spc="100" dirty="0">
                <a:solidFill>
                  <a:schemeClr val="bg1"/>
                </a:solidFill>
                <a:effectLst>
                  <a:outerShdw blurRad="50800" dist="38100" dir="2700000" algn="tl" rotWithShape="0">
                    <a:prstClr val="black">
                      <a:alpha val="40000"/>
                    </a:prstClr>
                  </a:outerShdw>
                </a:effectLst>
                <a:latin typeface="Averta PE" panose="00000500000000000000" charset="0"/>
                <a:ea typeface="+mn-lt"/>
                <a:cs typeface="Arial"/>
              </a:rPr>
              <a:t>GOOD FOR PEOPLE</a:t>
            </a:r>
            <a:endParaRPr lang="en-US" sz="4000" spc="100" dirty="0">
              <a:solidFill>
                <a:schemeClr val="bg1"/>
              </a:solidFill>
              <a:effectLst>
                <a:outerShdw blurRad="50800" dist="38100" dir="2700000" algn="tl" rotWithShape="0">
                  <a:prstClr val="black">
                    <a:alpha val="40000"/>
                  </a:prstClr>
                </a:outerShdw>
              </a:effectLst>
              <a:latin typeface="Averta PE" panose="00000500000000000000" charset="0"/>
              <a:ea typeface="+mn-lt"/>
              <a:cs typeface="Arial"/>
            </a:endParaRPr>
          </a:p>
          <a:p>
            <a:pPr>
              <a:lnSpc>
                <a:spcPts val="4200"/>
              </a:lnSpc>
            </a:pPr>
            <a:r>
              <a:rPr lang="en-US" sz="4000" b="1" spc="100" dirty="0">
                <a:solidFill>
                  <a:schemeClr val="bg1"/>
                </a:solidFill>
                <a:effectLst>
                  <a:outerShdw blurRad="50800" dist="38100" dir="2700000" algn="tl" rotWithShape="0">
                    <a:prstClr val="black">
                      <a:alpha val="40000"/>
                    </a:prstClr>
                  </a:outerShdw>
                </a:effectLst>
                <a:latin typeface="Averta PE" panose="00000500000000000000" charset="0"/>
                <a:ea typeface="+mn-lt"/>
                <a:cs typeface="Arial"/>
              </a:rPr>
              <a:t>GOOD FOR BUSINESS</a:t>
            </a:r>
            <a:endParaRPr lang="en-US" sz="4000" spc="100" dirty="0">
              <a:solidFill>
                <a:schemeClr val="bg1"/>
              </a:solidFill>
              <a:effectLst>
                <a:outerShdw blurRad="50800" dist="38100" dir="2700000" algn="tl" rotWithShape="0">
                  <a:prstClr val="black">
                    <a:alpha val="40000"/>
                  </a:prstClr>
                </a:outerShdw>
              </a:effectLst>
              <a:latin typeface="Averta PE" panose="00000500000000000000" charset="0"/>
              <a:ea typeface="+mn-lt"/>
              <a:cs typeface="Arial"/>
            </a:endParaRPr>
          </a:p>
          <a:p>
            <a:pPr>
              <a:lnSpc>
                <a:spcPts val="4200"/>
              </a:lnSpc>
            </a:pPr>
            <a:endParaRPr lang="en-US" sz="4000" b="1" spc="100" dirty="0">
              <a:solidFill>
                <a:schemeClr val="bg1"/>
              </a:solidFill>
              <a:effectLst>
                <a:outerShdw blurRad="50800" dist="38100" dir="2700000" algn="tl" rotWithShape="0">
                  <a:prstClr val="black">
                    <a:alpha val="40000"/>
                  </a:prstClr>
                </a:outerShdw>
              </a:effectLst>
              <a:latin typeface="Averta PE" panose="00000500000000000000" charset="0"/>
              <a:cs typeface="Calibri"/>
            </a:endParaRPr>
          </a:p>
        </p:txBody>
      </p:sp>
      <p:pic>
        <p:nvPicPr>
          <p:cNvPr id="16" name="Picture 15">
            <a:extLst>
              <a:ext uri="{FF2B5EF4-FFF2-40B4-BE49-F238E27FC236}">
                <a16:creationId xmlns:a16="http://schemas.microsoft.com/office/drawing/2014/main" id="{FBBAD280-3E7F-F4DE-C791-616970EED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8531475"/>
            <a:ext cx="2335281" cy="836137"/>
          </a:xfrm>
          <a:prstGeom prst="rect">
            <a:avLst/>
          </a:prstGeom>
          <a:effectLst>
            <a:outerShdw blurRad="50800" dist="38100" dir="2700000" algn="tl" rotWithShape="0">
              <a:prstClr val="black">
                <a:alpha val="10000"/>
              </a:prstClr>
            </a:outerShdw>
          </a:effectLst>
        </p:spPr>
      </p:pic>
      <p:sp>
        <p:nvSpPr>
          <p:cNvPr id="2" name="object 10">
            <a:extLst>
              <a:ext uri="{FF2B5EF4-FFF2-40B4-BE49-F238E27FC236}">
                <a16:creationId xmlns:a16="http://schemas.microsoft.com/office/drawing/2014/main" id="{36C041F9-D04A-990D-0C77-1CC28DC26A51}"/>
              </a:ext>
            </a:extLst>
          </p:cNvPr>
          <p:cNvSpPr txBox="1"/>
          <p:nvPr/>
        </p:nvSpPr>
        <p:spPr>
          <a:xfrm>
            <a:off x="12277542" y="1473576"/>
            <a:ext cx="4591966" cy="1379865"/>
          </a:xfrm>
          <a:prstGeom prst="rect">
            <a:avLst/>
          </a:prstGeom>
        </p:spPr>
        <p:txBody>
          <a:bodyPr vert="horz" wrap="square" lIns="0" tIns="8128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r">
              <a:lnSpc>
                <a:spcPct val="100000"/>
              </a:lnSpc>
              <a:spcBef>
                <a:spcPts val="640"/>
              </a:spcBef>
              <a:spcAft>
                <a:spcPts val="300"/>
              </a:spcAft>
            </a:pPr>
            <a:r>
              <a:rPr lang="en-US" sz="1600" spc="90" dirty="0">
                <a:solidFill>
                  <a:srgbClr val="A2B2B6"/>
                </a:solidFill>
                <a:latin typeface="Arial" panose="020B0604020202020204" pitchFamily="34" charset="0"/>
                <a:cs typeface="Arial" panose="020B0604020202020204" pitchFamily="34" charset="0"/>
              </a:rPr>
              <a:t>PRESENTED BY </a:t>
            </a:r>
          </a:p>
          <a:p>
            <a:pPr marL="12700" algn="r">
              <a:lnSpc>
                <a:spcPts val="3860"/>
              </a:lnSpc>
              <a:spcBef>
                <a:spcPts val="640"/>
              </a:spcBef>
            </a:pPr>
            <a:r>
              <a:rPr lang="en-US" sz="2300" spc="90" dirty="0">
                <a:solidFill>
                  <a:srgbClr val="6A6A6A"/>
                </a:solidFill>
                <a:latin typeface="Arial" panose="020B0604020202020204" pitchFamily="34" charset="0"/>
                <a:cs typeface="Arial" panose="020B0604020202020204" pitchFamily="34" charset="0"/>
              </a:rPr>
              <a:t>Presenter Name</a:t>
            </a:r>
            <a:endParaRPr lang="en-US" sz="2300" dirty="0">
              <a:solidFill>
                <a:srgbClr val="6A6A6A"/>
              </a:solidFill>
              <a:latin typeface="Arial" panose="020B0604020202020204" pitchFamily="34" charset="0"/>
              <a:cs typeface="Arial" panose="020B0604020202020204" pitchFamily="34" charset="0"/>
            </a:endParaRPr>
          </a:p>
          <a:p>
            <a:pPr marL="12700" marR="5080" algn="r">
              <a:lnSpc>
                <a:spcPts val="1720"/>
              </a:lnSpc>
            </a:pPr>
            <a:r>
              <a:rPr lang="en-US" sz="1400" dirty="0">
                <a:solidFill>
                  <a:srgbClr val="6A6A6A"/>
                </a:solidFill>
                <a:latin typeface="Arial" panose="020B0604020202020204" pitchFamily="34" charset="0"/>
                <a:cs typeface="Arial" panose="020B0604020202020204" pitchFamily="34" charset="0"/>
              </a:rPr>
              <a:t>Presenter Title</a:t>
            </a:r>
          </a:p>
          <a:p>
            <a:pPr marL="12700" marR="5080" algn="r">
              <a:lnSpc>
                <a:spcPts val="1720"/>
              </a:lnSpc>
            </a:pPr>
            <a:r>
              <a:rPr lang="en-US" sz="1400" dirty="0">
                <a:solidFill>
                  <a:srgbClr val="6A6A6A"/>
                </a:solidFill>
                <a:latin typeface="Arial" panose="020B0604020202020204" pitchFamily="34" charset="0"/>
                <a:cs typeface="Arial" panose="020B0604020202020204" pitchFamily="34" charset="0"/>
              </a:rPr>
              <a:t>Presenter Company</a:t>
            </a:r>
          </a:p>
        </p:txBody>
      </p:sp>
    </p:spTree>
    <p:extLst>
      <p:ext uri="{BB962C8B-B14F-4D97-AF65-F5344CB8AC3E}">
        <p14:creationId xmlns:p14="http://schemas.microsoft.com/office/powerpoint/2010/main" val="3544223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4D4697-89CC-3675-7BF7-1CA4917132E7}"/>
              </a:ext>
            </a:extLst>
          </p:cNvPr>
          <p:cNvSpPr/>
          <p:nvPr/>
        </p:nvSpPr>
        <p:spPr>
          <a:xfrm>
            <a:off x="0" y="2819400"/>
            <a:ext cx="18288000" cy="5981700"/>
          </a:xfrm>
          <a:prstGeom prst="rect">
            <a:avLst/>
          </a:prstGeom>
          <a:solidFill>
            <a:srgbClr val="EDF1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F4EF70-1D61-2462-A6D2-5386B020D662}"/>
              </a:ext>
            </a:extLst>
          </p:cNvPr>
          <p:cNvSpPr txBox="1"/>
          <p:nvPr/>
        </p:nvSpPr>
        <p:spPr>
          <a:xfrm>
            <a:off x="1524000" y="1867924"/>
            <a:ext cx="14008926" cy="7198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5600"/>
              </a:lnSpc>
            </a:pPr>
            <a:r>
              <a:rPr lang="en-US" sz="6000" b="1" spc="100">
                <a:solidFill>
                  <a:srgbClr val="6A6A6A"/>
                </a:solidFill>
                <a:latin typeface="Arial" panose="020B0604020202020204" pitchFamily="34" charset="0"/>
                <a:cs typeface="Arial" panose="020B0604020202020204" pitchFamily="34" charset="0"/>
              </a:rPr>
              <a:t>GOOD FOR PEOPLE AND ANIMALS</a:t>
            </a:r>
          </a:p>
        </p:txBody>
      </p:sp>
      <p:sp>
        <p:nvSpPr>
          <p:cNvPr id="12" name="TextBox 11">
            <a:extLst>
              <a:ext uri="{FF2B5EF4-FFF2-40B4-BE49-F238E27FC236}">
                <a16:creationId xmlns:a16="http://schemas.microsoft.com/office/drawing/2014/main" id="{16FE73E2-97C5-D71A-C8C9-195D3C05173C}"/>
              </a:ext>
            </a:extLst>
          </p:cNvPr>
          <p:cNvSpPr txBox="1"/>
          <p:nvPr/>
        </p:nvSpPr>
        <p:spPr>
          <a:xfrm>
            <a:off x="1524000" y="3314700"/>
            <a:ext cx="7041776" cy="20826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80"/>
              </a:lnSpc>
            </a:pPr>
            <a:r>
              <a:rPr lang="en-US" sz="2400">
                <a:solidFill>
                  <a:srgbClr val="6A6A6A"/>
                </a:solidFill>
                <a:latin typeface="Arial" panose="020B0604020202020204" pitchFamily="34" charset="0"/>
                <a:cs typeface="Arial" panose="020B0604020202020204" pitchFamily="34" charset="0"/>
              </a:rPr>
              <a:t>Organic is the only label claim federally certified </a:t>
            </a:r>
            <a:br>
              <a:rPr lang="en-US" sz="2400">
                <a:solidFill>
                  <a:srgbClr val="6A6A6A"/>
                </a:solidFill>
                <a:latin typeface="Arial" panose="020B0604020202020204" pitchFamily="34" charset="0"/>
                <a:cs typeface="Arial" panose="020B0604020202020204" pitchFamily="34" charset="0"/>
              </a:rPr>
            </a:br>
            <a:r>
              <a:rPr lang="en-US" sz="2400">
                <a:solidFill>
                  <a:srgbClr val="6A6A6A"/>
                </a:solidFill>
                <a:latin typeface="Arial" panose="020B0604020202020204" pitchFamily="34" charset="0"/>
                <a:cs typeface="Arial" panose="020B0604020202020204" pitchFamily="34" charset="0"/>
              </a:rPr>
              <a:t>to always be non-GMO and produced without </a:t>
            </a:r>
            <a:br>
              <a:rPr lang="en-US" sz="2400">
                <a:solidFill>
                  <a:srgbClr val="6A6A6A"/>
                </a:solidFill>
                <a:latin typeface="Arial" panose="020B0604020202020204" pitchFamily="34" charset="0"/>
                <a:cs typeface="Arial" panose="020B0604020202020204" pitchFamily="34" charset="0"/>
              </a:rPr>
            </a:br>
            <a:r>
              <a:rPr lang="en-US" sz="2400">
                <a:solidFill>
                  <a:srgbClr val="6A6A6A"/>
                </a:solidFill>
                <a:latin typeface="Arial" panose="020B0604020202020204" pitchFamily="34" charset="0"/>
                <a:cs typeface="Arial" panose="020B0604020202020204" pitchFamily="34" charset="0"/>
              </a:rPr>
              <a:t>the toxic pesticides, chemical preservatives, </a:t>
            </a:r>
            <a:br>
              <a:rPr lang="en-US" sz="2400">
                <a:solidFill>
                  <a:srgbClr val="6A6A6A"/>
                </a:solidFill>
                <a:latin typeface="Arial" panose="020B0604020202020204" pitchFamily="34" charset="0"/>
                <a:cs typeface="Arial" panose="020B0604020202020204" pitchFamily="34" charset="0"/>
              </a:rPr>
            </a:br>
            <a:r>
              <a:rPr lang="en-US" sz="2400">
                <a:solidFill>
                  <a:srgbClr val="6A6A6A"/>
                </a:solidFill>
                <a:latin typeface="Arial" panose="020B0604020202020204" pitchFamily="34" charset="0"/>
                <a:cs typeface="Arial" panose="020B0604020202020204" pitchFamily="34" charset="0"/>
              </a:rPr>
              <a:t>or antibiotics that can be harmful to consumers, farmworkers, and animals. </a:t>
            </a:r>
          </a:p>
        </p:txBody>
      </p:sp>
      <p:pic>
        <p:nvPicPr>
          <p:cNvPr id="6" name="Picture 5">
            <a:extLst>
              <a:ext uri="{FF2B5EF4-FFF2-40B4-BE49-F238E27FC236}">
                <a16:creationId xmlns:a16="http://schemas.microsoft.com/office/drawing/2014/main" id="{406E6D6B-0C8E-7F9E-A02C-0C838042B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8672" y="7207591"/>
            <a:ext cx="2471245" cy="1025137"/>
          </a:xfrm>
          <a:prstGeom prst="rect">
            <a:avLst/>
          </a:prstGeom>
        </p:spPr>
      </p:pic>
      <p:sp>
        <p:nvSpPr>
          <p:cNvPr id="4" name="Slide Number Placeholder 5">
            <a:extLst>
              <a:ext uri="{FF2B5EF4-FFF2-40B4-BE49-F238E27FC236}">
                <a16:creationId xmlns:a16="http://schemas.microsoft.com/office/drawing/2014/main" id="{B3008488-1087-121F-E522-3C60F42B8A77}"/>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10</a:t>
            </a:fld>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55466A3-1272-4F56-2926-22F8436C0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433" y="7080918"/>
            <a:ext cx="1129429" cy="1129429"/>
          </a:xfrm>
          <a:prstGeom prst="rect">
            <a:avLst/>
          </a:prstGeom>
        </p:spPr>
      </p:pic>
      <p:pic>
        <p:nvPicPr>
          <p:cNvPr id="15" name="Picture 14">
            <a:extLst>
              <a:ext uri="{FF2B5EF4-FFF2-40B4-BE49-F238E27FC236}">
                <a16:creationId xmlns:a16="http://schemas.microsoft.com/office/drawing/2014/main" id="{FF0F256B-3C80-CEF3-5D2D-D233B2930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2899" y="2933903"/>
            <a:ext cx="5071489" cy="4547863"/>
          </a:xfrm>
          <a:prstGeom prst="rect">
            <a:avLst/>
          </a:prstGeom>
        </p:spPr>
      </p:pic>
      <p:sp>
        <p:nvSpPr>
          <p:cNvPr id="18" name="TextBox 17">
            <a:extLst>
              <a:ext uri="{FF2B5EF4-FFF2-40B4-BE49-F238E27FC236}">
                <a16:creationId xmlns:a16="http://schemas.microsoft.com/office/drawing/2014/main" id="{7CAAC487-11B4-9734-B3DE-0B891177665C}"/>
              </a:ext>
            </a:extLst>
          </p:cNvPr>
          <p:cNvSpPr txBox="1"/>
          <p:nvPr/>
        </p:nvSpPr>
        <p:spPr>
          <a:xfrm>
            <a:off x="9450249" y="8133935"/>
            <a:ext cx="1984917"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100" b="1" spc="100">
                <a:solidFill>
                  <a:srgbClr val="6A6A6A"/>
                </a:solidFill>
                <a:latin typeface="Arial" panose="020B0604020202020204" pitchFamily="34" charset="0"/>
                <a:cs typeface="Arial" panose="020B0604020202020204" pitchFamily="34" charset="0"/>
              </a:rPr>
              <a:t>ORGANIC WHEEL </a:t>
            </a:r>
            <a:br>
              <a:rPr lang="en-US" sz="1100" b="1" spc="100">
                <a:solidFill>
                  <a:srgbClr val="6A6A6A"/>
                </a:solidFill>
                <a:latin typeface="Arial" panose="020B0604020202020204" pitchFamily="34" charset="0"/>
                <a:cs typeface="Arial" panose="020B0604020202020204" pitchFamily="34" charset="0"/>
              </a:rPr>
            </a:br>
            <a:r>
              <a:rPr lang="en-US" sz="1100" b="1" spc="100">
                <a:solidFill>
                  <a:srgbClr val="6A6A6A"/>
                </a:solidFill>
                <a:latin typeface="Arial" panose="020B0604020202020204" pitchFamily="34" charset="0"/>
                <a:cs typeface="Arial" panose="020B0604020202020204" pitchFamily="34" charset="0"/>
              </a:rPr>
              <a:t>OF SUSTAINABILITY</a:t>
            </a:r>
          </a:p>
        </p:txBody>
      </p:sp>
      <p:pic>
        <p:nvPicPr>
          <p:cNvPr id="5" name="Picture 4">
            <a:extLst>
              <a:ext uri="{FF2B5EF4-FFF2-40B4-BE49-F238E27FC236}">
                <a16:creationId xmlns:a16="http://schemas.microsoft.com/office/drawing/2014/main" id="{8C8B2AB3-722B-69F7-4147-CEA7E9CB3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2707" y="3739199"/>
            <a:ext cx="5821681" cy="5293500"/>
          </a:xfrm>
          <a:prstGeom prst="rect">
            <a:avLst/>
          </a:prstGeom>
        </p:spPr>
      </p:pic>
    </p:spTree>
    <p:extLst>
      <p:ext uri="{BB962C8B-B14F-4D97-AF65-F5344CB8AC3E}">
        <p14:creationId xmlns:p14="http://schemas.microsoft.com/office/powerpoint/2010/main" val="66492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4CBB2B3-1D30-6832-C0D2-1B59EFDD9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287" y="5810239"/>
            <a:ext cx="10789183" cy="2015813"/>
          </a:xfrm>
          <a:prstGeom prst="rect">
            <a:avLst/>
          </a:prstGeom>
        </p:spPr>
      </p:pic>
      <p:sp>
        <p:nvSpPr>
          <p:cNvPr id="12" name="TextBox 4">
            <a:extLst>
              <a:ext uri="{FF2B5EF4-FFF2-40B4-BE49-F238E27FC236}">
                <a16:creationId xmlns:a16="http://schemas.microsoft.com/office/drawing/2014/main" id="{10ADF7C2-2652-C946-B6C8-CC6C1DAD91A8}"/>
              </a:ext>
            </a:extLst>
          </p:cNvPr>
          <p:cNvSpPr txBox="1"/>
          <p:nvPr/>
        </p:nvSpPr>
        <p:spPr>
          <a:xfrm>
            <a:off x="1524000" y="1842763"/>
            <a:ext cx="15246926" cy="690061"/>
          </a:xfrm>
          <a:prstGeom prst="rect">
            <a:avLst/>
          </a:prstGeom>
        </p:spPr>
        <p:txBody>
          <a:bodyPr wrap="square" lIns="0" tIns="0" rIns="0" bIns="0" rtlCol="0" anchor="t">
            <a:spAutoFit/>
          </a:bodyPr>
          <a:lstStyle/>
          <a:p>
            <a:pPr>
              <a:lnSpc>
                <a:spcPts val="5880"/>
              </a:lnSpc>
            </a:pPr>
            <a:r>
              <a:rPr lang="en-US" sz="4200" b="1">
                <a:solidFill>
                  <a:srgbClr val="6A6A6A"/>
                </a:solidFill>
                <a:latin typeface="Arial" panose="020B0604020202020204" pitchFamily="34" charset="0"/>
                <a:cs typeface="Arial" panose="020B0604020202020204" pitchFamily="34" charset="0"/>
              </a:rPr>
              <a:t>Nutritious and Delicious</a:t>
            </a:r>
          </a:p>
        </p:txBody>
      </p:sp>
      <p:sp>
        <p:nvSpPr>
          <p:cNvPr id="4" name="TextBox 3">
            <a:extLst>
              <a:ext uri="{FF2B5EF4-FFF2-40B4-BE49-F238E27FC236}">
                <a16:creationId xmlns:a16="http://schemas.microsoft.com/office/drawing/2014/main" id="{CB1D434A-3D1C-58F4-B37B-B53CFEA16F3F}"/>
              </a:ext>
            </a:extLst>
          </p:cNvPr>
          <p:cNvSpPr txBox="1"/>
          <p:nvPr/>
        </p:nvSpPr>
        <p:spPr>
          <a:xfrm>
            <a:off x="1535290" y="3011690"/>
            <a:ext cx="3256526" cy="37754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80"/>
              </a:lnSpc>
            </a:pPr>
            <a:r>
              <a:rPr lang="en-US" sz="2400">
                <a:solidFill>
                  <a:srgbClr val="6A6A6A"/>
                </a:solidFill>
                <a:latin typeface="Arial" panose="020B0604020202020204" pitchFamily="34" charset="0"/>
                <a:cs typeface="Arial" panose="020B0604020202020204" pitchFamily="34" charset="0"/>
              </a:rPr>
              <a:t>Organic food not </a:t>
            </a:r>
            <a:br>
              <a:rPr lang="en-US" sz="2400">
                <a:solidFill>
                  <a:srgbClr val="6A6A6A"/>
                </a:solidFill>
                <a:latin typeface="Arial" panose="020B0604020202020204" pitchFamily="34" charset="0"/>
                <a:cs typeface="Arial" panose="020B0604020202020204" pitchFamily="34" charset="0"/>
              </a:rPr>
            </a:br>
            <a:r>
              <a:rPr lang="en-US" sz="2400">
                <a:solidFill>
                  <a:srgbClr val="6A6A6A"/>
                </a:solidFill>
                <a:latin typeface="Arial" panose="020B0604020202020204" pitchFamily="34" charset="0"/>
                <a:cs typeface="Arial" panose="020B0604020202020204" pitchFamily="34" charset="0"/>
              </a:rPr>
              <a:t>only tastes delicious, it's also rich in the vitamins and nutrients that health-conscious consumers—especially those with families—</a:t>
            </a:r>
            <a:br>
              <a:rPr lang="en-US" sz="2400">
                <a:solidFill>
                  <a:srgbClr val="6A6A6A"/>
                </a:solidFill>
                <a:latin typeface="Arial" panose="020B0604020202020204" pitchFamily="34" charset="0"/>
                <a:cs typeface="Arial" panose="020B0604020202020204" pitchFamily="34" charset="0"/>
              </a:rPr>
            </a:br>
            <a:r>
              <a:rPr lang="en-US" sz="2400">
                <a:solidFill>
                  <a:srgbClr val="6A6A6A"/>
                </a:solidFill>
                <a:latin typeface="Arial" panose="020B0604020202020204" pitchFamily="34" charset="0"/>
                <a:cs typeface="Arial" panose="020B0604020202020204" pitchFamily="34" charset="0"/>
              </a:rPr>
              <a:t>are increasingly seeking out.</a:t>
            </a:r>
          </a:p>
        </p:txBody>
      </p:sp>
      <p:sp>
        <p:nvSpPr>
          <p:cNvPr id="2" name="Rectangle 1">
            <a:extLst>
              <a:ext uri="{FF2B5EF4-FFF2-40B4-BE49-F238E27FC236}">
                <a16:creationId xmlns:a16="http://schemas.microsoft.com/office/drawing/2014/main" id="{8FDDC514-48D2-6B52-5432-54ADF272FB96}"/>
              </a:ext>
            </a:extLst>
          </p:cNvPr>
          <p:cNvSpPr/>
          <p:nvPr/>
        </p:nvSpPr>
        <p:spPr>
          <a:xfrm>
            <a:off x="5221852" y="3317404"/>
            <a:ext cx="4446079" cy="451432"/>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AE4A97-B39C-B1E7-160F-CF84BB185C79}"/>
              </a:ext>
            </a:extLst>
          </p:cNvPr>
          <p:cNvSpPr txBox="1"/>
          <p:nvPr/>
        </p:nvSpPr>
        <p:spPr>
          <a:xfrm>
            <a:off x="5461568" y="3413372"/>
            <a:ext cx="4206363"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spc="100">
                <a:solidFill>
                  <a:srgbClr val="6A6A6A"/>
                </a:solidFill>
                <a:latin typeface="Arial" panose="020B0604020202020204" pitchFamily="34" charset="0"/>
                <a:ea typeface="+mn-lt"/>
                <a:cs typeface="Arial" panose="020B0604020202020204" pitchFamily="34" charset="0"/>
              </a:rPr>
              <a:t>ORGANIC, A HEALTHIER OPTION</a:t>
            </a:r>
          </a:p>
        </p:txBody>
      </p:sp>
      <p:cxnSp>
        <p:nvCxnSpPr>
          <p:cNvPr id="5" name="Straight Connector 4">
            <a:extLst>
              <a:ext uri="{FF2B5EF4-FFF2-40B4-BE49-F238E27FC236}">
                <a16:creationId xmlns:a16="http://schemas.microsoft.com/office/drawing/2014/main" id="{AA7601CE-C67B-6030-E3E3-BF8D608C2F72}"/>
              </a:ext>
            </a:extLst>
          </p:cNvPr>
          <p:cNvCxnSpPr>
            <a:cxnSpLocks/>
          </p:cNvCxnSpPr>
          <p:nvPr/>
        </p:nvCxnSpPr>
        <p:spPr>
          <a:xfrm>
            <a:off x="5221852" y="3403600"/>
            <a:ext cx="0" cy="5411849"/>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A5AC57-DB2A-D746-FDEA-FCE596D70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3911" y="3988318"/>
            <a:ext cx="812424" cy="812424"/>
          </a:xfrm>
          <a:prstGeom prst="rect">
            <a:avLst/>
          </a:prstGeom>
        </p:spPr>
      </p:pic>
      <p:pic>
        <p:nvPicPr>
          <p:cNvPr id="9" name="Picture 8">
            <a:extLst>
              <a:ext uri="{FF2B5EF4-FFF2-40B4-BE49-F238E27FC236}">
                <a16:creationId xmlns:a16="http://schemas.microsoft.com/office/drawing/2014/main" id="{661276FB-2DA7-DBDC-EED8-80C23AD9B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0641" y="3988318"/>
            <a:ext cx="812424" cy="812424"/>
          </a:xfrm>
          <a:prstGeom prst="rect">
            <a:avLst/>
          </a:prstGeom>
        </p:spPr>
      </p:pic>
      <p:pic>
        <p:nvPicPr>
          <p:cNvPr id="10" name="Picture 9">
            <a:extLst>
              <a:ext uri="{FF2B5EF4-FFF2-40B4-BE49-F238E27FC236}">
                <a16:creationId xmlns:a16="http://schemas.microsoft.com/office/drawing/2014/main" id="{687E2B7B-7DBE-EB72-BB05-EE82F220F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9141" y="3988318"/>
            <a:ext cx="812424" cy="812424"/>
          </a:xfrm>
          <a:prstGeom prst="rect">
            <a:avLst/>
          </a:prstGeom>
        </p:spPr>
      </p:pic>
      <p:sp>
        <p:nvSpPr>
          <p:cNvPr id="11" name="TextBox 10">
            <a:extLst>
              <a:ext uri="{FF2B5EF4-FFF2-40B4-BE49-F238E27FC236}">
                <a16:creationId xmlns:a16="http://schemas.microsoft.com/office/drawing/2014/main" id="{BAFB593E-C382-BF92-7013-8A2AD6CDCFD2}"/>
              </a:ext>
            </a:extLst>
          </p:cNvPr>
          <p:cNvSpPr txBox="1"/>
          <p:nvPr/>
        </p:nvSpPr>
        <p:spPr>
          <a:xfrm>
            <a:off x="5686934" y="8578033"/>
            <a:ext cx="4913707" cy="2700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360"/>
              </a:lnSpc>
            </a:pPr>
            <a:r>
              <a:rPr lang="en-US" sz="1300">
                <a:solidFill>
                  <a:srgbClr val="6A6A6A"/>
                </a:solidFill>
                <a:latin typeface="Arial" panose="020B0604020202020204" pitchFamily="34" charset="0"/>
                <a:cs typeface="Arial" panose="020B0604020202020204" pitchFamily="34" charset="0"/>
              </a:rPr>
              <a:t>Nutritional data as compared to conventional products</a:t>
            </a:r>
          </a:p>
        </p:txBody>
      </p:sp>
      <p:sp>
        <p:nvSpPr>
          <p:cNvPr id="13" name="TextBox 12">
            <a:extLst>
              <a:ext uri="{FF2B5EF4-FFF2-40B4-BE49-F238E27FC236}">
                <a16:creationId xmlns:a16="http://schemas.microsoft.com/office/drawing/2014/main" id="{33B1783A-9709-EF0E-E835-8D3879AEE853}"/>
              </a:ext>
            </a:extLst>
          </p:cNvPr>
          <p:cNvSpPr txBox="1"/>
          <p:nvPr/>
        </p:nvSpPr>
        <p:spPr>
          <a:xfrm>
            <a:off x="5565148" y="4868450"/>
            <a:ext cx="1869522" cy="3104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560"/>
              </a:lnSpc>
            </a:pPr>
            <a:r>
              <a:rPr lang="en-US" sz="2000" b="1">
                <a:solidFill>
                  <a:srgbClr val="6A6A6A"/>
                </a:solidFill>
                <a:latin typeface="Arial" panose="020B0604020202020204" pitchFamily="34" charset="0"/>
                <a:cs typeface="Arial" panose="020B0604020202020204" pitchFamily="34" charset="0"/>
              </a:rPr>
              <a:t>PRODUCE</a:t>
            </a:r>
          </a:p>
        </p:txBody>
      </p:sp>
      <p:sp>
        <p:nvSpPr>
          <p:cNvPr id="14" name="TextBox 13">
            <a:extLst>
              <a:ext uri="{FF2B5EF4-FFF2-40B4-BE49-F238E27FC236}">
                <a16:creationId xmlns:a16="http://schemas.microsoft.com/office/drawing/2014/main" id="{F6F78E60-1C7F-E5B7-DA4A-1C8358F3391B}"/>
              </a:ext>
            </a:extLst>
          </p:cNvPr>
          <p:cNvSpPr txBox="1"/>
          <p:nvPr/>
        </p:nvSpPr>
        <p:spPr>
          <a:xfrm>
            <a:off x="10073648" y="4868450"/>
            <a:ext cx="1869522" cy="3104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560"/>
              </a:lnSpc>
            </a:pPr>
            <a:r>
              <a:rPr lang="en-US" sz="2000" b="1">
                <a:solidFill>
                  <a:srgbClr val="6A6A6A"/>
                </a:solidFill>
                <a:latin typeface="Arial" panose="020B0604020202020204" pitchFamily="34" charset="0"/>
                <a:cs typeface="Arial" panose="020B0604020202020204" pitchFamily="34" charset="0"/>
              </a:rPr>
              <a:t>BEEF</a:t>
            </a:r>
          </a:p>
        </p:txBody>
      </p:sp>
      <p:sp>
        <p:nvSpPr>
          <p:cNvPr id="15" name="TextBox 14">
            <a:extLst>
              <a:ext uri="{FF2B5EF4-FFF2-40B4-BE49-F238E27FC236}">
                <a16:creationId xmlns:a16="http://schemas.microsoft.com/office/drawing/2014/main" id="{1368B65A-974E-2AA0-5C43-F077941EA95A}"/>
              </a:ext>
            </a:extLst>
          </p:cNvPr>
          <p:cNvSpPr txBox="1"/>
          <p:nvPr/>
        </p:nvSpPr>
        <p:spPr>
          <a:xfrm>
            <a:off x="14422127" y="4868450"/>
            <a:ext cx="2208657" cy="7694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560"/>
              </a:lnSpc>
            </a:pPr>
            <a:r>
              <a:rPr lang="en-US" sz="2000" b="1">
                <a:solidFill>
                  <a:srgbClr val="6A6A6A"/>
                </a:solidFill>
                <a:latin typeface="Arial" panose="020B0604020202020204" pitchFamily="34" charset="0"/>
                <a:cs typeface="Arial" panose="020B0604020202020204" pitchFamily="34" charset="0"/>
              </a:rPr>
              <a:t>MILK</a:t>
            </a:r>
          </a:p>
          <a:p>
            <a:pPr algn="ctr">
              <a:lnSpc>
                <a:spcPts val="1660"/>
              </a:lnSpc>
            </a:pPr>
            <a:r>
              <a:rPr lang="en-US" sz="1600" i="1">
                <a:solidFill>
                  <a:srgbClr val="6A6A6A"/>
                </a:solidFill>
                <a:latin typeface="Arial" panose="020B0604020202020204" pitchFamily="34" charset="0"/>
                <a:cs typeface="Arial" panose="020B0604020202020204" pitchFamily="34" charset="0"/>
              </a:rPr>
              <a:t>Richer in iron, vitamin E, and carotenoids.</a:t>
            </a:r>
          </a:p>
        </p:txBody>
      </p:sp>
      <p:sp>
        <p:nvSpPr>
          <p:cNvPr id="16" name="TextBox 15">
            <a:extLst>
              <a:ext uri="{FF2B5EF4-FFF2-40B4-BE49-F238E27FC236}">
                <a16:creationId xmlns:a16="http://schemas.microsoft.com/office/drawing/2014/main" id="{1440FE6B-422C-1F84-5893-7528D1DFA439}"/>
              </a:ext>
            </a:extLst>
          </p:cNvPr>
          <p:cNvSpPr txBox="1"/>
          <p:nvPr/>
        </p:nvSpPr>
        <p:spPr>
          <a:xfrm>
            <a:off x="5565148" y="7926724"/>
            <a:ext cx="1869522" cy="4360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600" b="1">
                <a:solidFill>
                  <a:srgbClr val="6A6A6A"/>
                </a:solidFill>
                <a:latin typeface="Arial" panose="020B0604020202020204" pitchFamily="34" charset="0"/>
                <a:cs typeface="Arial" panose="020B0604020202020204" pitchFamily="34" charset="0"/>
              </a:rPr>
              <a:t>HIGHER Antioxidants</a:t>
            </a:r>
          </a:p>
        </p:txBody>
      </p:sp>
      <p:sp>
        <p:nvSpPr>
          <p:cNvPr id="17" name="TextBox 16">
            <a:extLst>
              <a:ext uri="{FF2B5EF4-FFF2-40B4-BE49-F238E27FC236}">
                <a16:creationId xmlns:a16="http://schemas.microsoft.com/office/drawing/2014/main" id="{8A367738-2308-BE48-DF27-46FCCCB5E1E6}"/>
              </a:ext>
            </a:extLst>
          </p:cNvPr>
          <p:cNvSpPr txBox="1"/>
          <p:nvPr/>
        </p:nvSpPr>
        <p:spPr>
          <a:xfrm>
            <a:off x="8282948" y="7926724"/>
            <a:ext cx="1869522" cy="4360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600" b="1">
                <a:solidFill>
                  <a:srgbClr val="6A6A6A"/>
                </a:solidFill>
                <a:latin typeface="Arial" panose="020B0604020202020204" pitchFamily="34" charset="0"/>
                <a:cs typeface="Arial" panose="020B0604020202020204" pitchFamily="34" charset="0"/>
              </a:rPr>
              <a:t>LESS </a:t>
            </a:r>
          </a:p>
          <a:p>
            <a:pPr algn="ctr">
              <a:lnSpc>
                <a:spcPts val="1660"/>
              </a:lnSpc>
            </a:pPr>
            <a:r>
              <a:rPr lang="en-US" sz="1600" b="1">
                <a:solidFill>
                  <a:srgbClr val="6A6A6A"/>
                </a:solidFill>
                <a:latin typeface="Arial" panose="020B0604020202020204" pitchFamily="34" charset="0"/>
                <a:cs typeface="Arial" panose="020B0604020202020204" pitchFamily="34" charset="0"/>
              </a:rPr>
              <a:t>Cholesterol</a:t>
            </a:r>
          </a:p>
        </p:txBody>
      </p:sp>
      <p:sp>
        <p:nvSpPr>
          <p:cNvPr id="18" name="TextBox 17">
            <a:extLst>
              <a:ext uri="{FF2B5EF4-FFF2-40B4-BE49-F238E27FC236}">
                <a16:creationId xmlns:a16="http://schemas.microsoft.com/office/drawing/2014/main" id="{DD2ACC62-0EF5-A939-E65F-496E982317C7}"/>
              </a:ext>
            </a:extLst>
          </p:cNvPr>
          <p:cNvSpPr txBox="1"/>
          <p:nvPr/>
        </p:nvSpPr>
        <p:spPr>
          <a:xfrm>
            <a:off x="10060948" y="7926724"/>
            <a:ext cx="1869522" cy="4360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600" b="1">
                <a:solidFill>
                  <a:srgbClr val="6A6A6A"/>
                </a:solidFill>
                <a:latin typeface="Arial" panose="020B0604020202020204" pitchFamily="34" charset="0"/>
                <a:cs typeface="Arial" panose="020B0604020202020204" pitchFamily="34" charset="0"/>
              </a:rPr>
              <a:t>LESS </a:t>
            </a:r>
            <a:br>
              <a:rPr lang="en-US" sz="1600" b="1">
                <a:solidFill>
                  <a:srgbClr val="6A6A6A"/>
                </a:solidFill>
                <a:latin typeface="Arial" panose="020B0604020202020204" pitchFamily="34" charset="0"/>
                <a:cs typeface="Arial" panose="020B0604020202020204" pitchFamily="34" charset="0"/>
              </a:rPr>
            </a:br>
            <a:r>
              <a:rPr lang="en-US" sz="1600" b="1">
                <a:solidFill>
                  <a:srgbClr val="6A6A6A"/>
                </a:solidFill>
                <a:latin typeface="Arial" panose="020B0604020202020204" pitchFamily="34" charset="0"/>
                <a:cs typeface="Arial" panose="020B0604020202020204" pitchFamily="34" charset="0"/>
              </a:rPr>
              <a:t>Fat</a:t>
            </a:r>
          </a:p>
        </p:txBody>
      </p:sp>
      <p:sp>
        <p:nvSpPr>
          <p:cNvPr id="19" name="TextBox 18">
            <a:extLst>
              <a:ext uri="{FF2B5EF4-FFF2-40B4-BE49-F238E27FC236}">
                <a16:creationId xmlns:a16="http://schemas.microsoft.com/office/drawing/2014/main" id="{C57D68B0-4DA6-FF02-A622-86221FF82145}"/>
              </a:ext>
            </a:extLst>
          </p:cNvPr>
          <p:cNvSpPr txBox="1"/>
          <p:nvPr/>
        </p:nvSpPr>
        <p:spPr>
          <a:xfrm>
            <a:off x="11965948" y="7926724"/>
            <a:ext cx="1869522" cy="6540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600" b="1">
                <a:solidFill>
                  <a:srgbClr val="6A6A6A"/>
                </a:solidFill>
                <a:latin typeface="Arial" panose="020B0604020202020204" pitchFamily="34" charset="0"/>
                <a:cs typeface="Arial" panose="020B0604020202020204" pitchFamily="34" charset="0"/>
              </a:rPr>
              <a:t>FEWER Monounsaturated Fatty Acids</a:t>
            </a:r>
          </a:p>
        </p:txBody>
      </p:sp>
      <p:sp>
        <p:nvSpPr>
          <p:cNvPr id="20" name="TextBox 19">
            <a:extLst>
              <a:ext uri="{FF2B5EF4-FFF2-40B4-BE49-F238E27FC236}">
                <a16:creationId xmlns:a16="http://schemas.microsoft.com/office/drawing/2014/main" id="{8DD1861C-2C95-C5FA-5F48-D68BA2D32536}"/>
              </a:ext>
            </a:extLst>
          </p:cNvPr>
          <p:cNvSpPr txBox="1"/>
          <p:nvPr/>
        </p:nvSpPr>
        <p:spPr>
          <a:xfrm>
            <a:off x="14620248" y="7926724"/>
            <a:ext cx="1869522" cy="6540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600" b="1">
                <a:solidFill>
                  <a:srgbClr val="6A6A6A"/>
                </a:solidFill>
                <a:latin typeface="Arial" panose="020B0604020202020204" pitchFamily="34" charset="0"/>
                <a:cs typeface="Arial" panose="020B0604020202020204" pitchFamily="34" charset="0"/>
              </a:rPr>
              <a:t>HIGHER </a:t>
            </a:r>
            <a:br>
              <a:rPr lang="en-US" sz="1600" b="1">
                <a:solidFill>
                  <a:srgbClr val="6A6A6A"/>
                </a:solidFill>
                <a:latin typeface="Arial" panose="020B0604020202020204" pitchFamily="34" charset="0"/>
                <a:cs typeface="Arial" panose="020B0604020202020204" pitchFamily="34" charset="0"/>
              </a:rPr>
            </a:br>
            <a:r>
              <a:rPr lang="en-US" sz="1600" b="1">
                <a:solidFill>
                  <a:srgbClr val="6A6A6A"/>
                </a:solidFill>
                <a:latin typeface="Arial" panose="020B0604020202020204" pitchFamily="34" charset="0"/>
                <a:cs typeface="Arial" panose="020B0604020202020204" pitchFamily="34" charset="0"/>
              </a:rPr>
              <a:t>Healthy Omega-3 Fatty Acid Levels</a:t>
            </a:r>
          </a:p>
        </p:txBody>
      </p:sp>
      <p:cxnSp>
        <p:nvCxnSpPr>
          <p:cNvPr id="22" name="Straight Connector 21">
            <a:extLst>
              <a:ext uri="{FF2B5EF4-FFF2-40B4-BE49-F238E27FC236}">
                <a16:creationId xmlns:a16="http://schemas.microsoft.com/office/drawing/2014/main" id="{FE31A635-22AB-4C6D-D9A0-E81175C907BB}"/>
              </a:ext>
            </a:extLst>
          </p:cNvPr>
          <p:cNvCxnSpPr>
            <a:cxnSpLocks/>
          </p:cNvCxnSpPr>
          <p:nvPr/>
        </p:nvCxnSpPr>
        <p:spPr>
          <a:xfrm>
            <a:off x="7886700" y="4901108"/>
            <a:ext cx="0" cy="2922092"/>
          </a:xfrm>
          <a:prstGeom prst="line">
            <a:avLst/>
          </a:prstGeom>
          <a:ln w="25400">
            <a:solidFill>
              <a:srgbClr val="A2B2B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4DF27FC-5AA2-5BB0-4835-EEC44CF14F3A}"/>
              </a:ext>
            </a:extLst>
          </p:cNvPr>
          <p:cNvSpPr txBox="1"/>
          <p:nvPr/>
        </p:nvSpPr>
        <p:spPr>
          <a:xfrm>
            <a:off x="5565148" y="5272622"/>
            <a:ext cx="1869522" cy="5527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300" b="1">
                <a:solidFill>
                  <a:srgbClr val="97CA3D"/>
                </a:solidFill>
                <a:latin typeface="Averta PE Semibold" pitchFamily="2" charset="0"/>
                <a:cs typeface="Arial"/>
              </a:rPr>
              <a:t>UP TO</a:t>
            </a:r>
          </a:p>
          <a:p>
            <a:pPr algn="ctr">
              <a:lnSpc>
                <a:spcPts val="2560"/>
              </a:lnSpc>
            </a:pPr>
            <a:r>
              <a:rPr lang="en-US" sz="2800" b="1">
                <a:solidFill>
                  <a:srgbClr val="97CA3D"/>
                </a:solidFill>
                <a:latin typeface="Averta PE Extrabold" pitchFamily="2" charset="0"/>
                <a:cs typeface="Arial"/>
              </a:rPr>
              <a:t>69%</a:t>
            </a:r>
            <a:endParaRPr lang="en-US" sz="2800" b="1">
              <a:solidFill>
                <a:srgbClr val="97CA3D"/>
              </a:solidFill>
              <a:latin typeface="Averta PE Extrabold" pitchFamily="2" charset="0"/>
              <a:cs typeface="Calibri"/>
            </a:endParaRPr>
          </a:p>
        </p:txBody>
      </p:sp>
      <p:sp>
        <p:nvSpPr>
          <p:cNvPr id="25" name="TextBox 24">
            <a:extLst>
              <a:ext uri="{FF2B5EF4-FFF2-40B4-BE49-F238E27FC236}">
                <a16:creationId xmlns:a16="http://schemas.microsoft.com/office/drawing/2014/main" id="{056ACD4E-3E24-806D-77BE-7273450CC0B7}"/>
              </a:ext>
            </a:extLst>
          </p:cNvPr>
          <p:cNvSpPr txBox="1"/>
          <p:nvPr/>
        </p:nvSpPr>
        <p:spPr>
          <a:xfrm>
            <a:off x="8308910" y="6748997"/>
            <a:ext cx="1869522" cy="5527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300" b="1">
                <a:solidFill>
                  <a:srgbClr val="97CA3D"/>
                </a:solidFill>
                <a:latin typeface="Averta PE Semibold" pitchFamily="2" charset="0"/>
                <a:cs typeface="Arial"/>
              </a:rPr>
              <a:t>UP TO</a:t>
            </a:r>
          </a:p>
          <a:p>
            <a:pPr algn="ctr">
              <a:lnSpc>
                <a:spcPts val="2560"/>
              </a:lnSpc>
            </a:pPr>
            <a:r>
              <a:rPr lang="en-US" sz="2800" b="1">
                <a:solidFill>
                  <a:srgbClr val="97CA3D"/>
                </a:solidFill>
                <a:latin typeface="Averta PE Extrabold" pitchFamily="2" charset="0"/>
                <a:cs typeface="Arial"/>
              </a:rPr>
              <a:t>17%</a:t>
            </a:r>
            <a:endParaRPr lang="en-US" sz="2800" b="1">
              <a:solidFill>
                <a:srgbClr val="97CA3D"/>
              </a:solidFill>
              <a:latin typeface="Averta PE Extrabold" pitchFamily="2" charset="0"/>
              <a:cs typeface="Calibri"/>
            </a:endParaRPr>
          </a:p>
        </p:txBody>
      </p:sp>
      <p:sp>
        <p:nvSpPr>
          <p:cNvPr id="26" name="TextBox 25">
            <a:extLst>
              <a:ext uri="{FF2B5EF4-FFF2-40B4-BE49-F238E27FC236}">
                <a16:creationId xmlns:a16="http://schemas.microsoft.com/office/drawing/2014/main" id="{721B69ED-6D51-B54A-D314-7762D35F0654}"/>
              </a:ext>
            </a:extLst>
          </p:cNvPr>
          <p:cNvSpPr txBox="1"/>
          <p:nvPr/>
        </p:nvSpPr>
        <p:spPr>
          <a:xfrm>
            <a:off x="10056713" y="6329290"/>
            <a:ext cx="1869522" cy="5527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1300" b="1">
                <a:solidFill>
                  <a:srgbClr val="97CA3D"/>
                </a:solidFill>
                <a:latin typeface="Averta PE Semibold" pitchFamily="2" charset="0"/>
                <a:cs typeface="Arial"/>
              </a:rPr>
              <a:t>UP TO</a:t>
            </a:r>
          </a:p>
          <a:p>
            <a:pPr algn="ctr">
              <a:lnSpc>
                <a:spcPts val="2560"/>
              </a:lnSpc>
            </a:pPr>
            <a:r>
              <a:rPr lang="en-US" sz="2800" b="1">
                <a:solidFill>
                  <a:srgbClr val="97CA3D"/>
                </a:solidFill>
                <a:latin typeface="Averta PE Extrabold" pitchFamily="2" charset="0"/>
                <a:cs typeface="Arial"/>
              </a:rPr>
              <a:t>32%</a:t>
            </a:r>
            <a:endParaRPr lang="en-US" sz="2800" b="1">
              <a:solidFill>
                <a:srgbClr val="97CA3D"/>
              </a:solidFill>
              <a:latin typeface="Averta PE Extrabold" pitchFamily="2" charset="0"/>
              <a:cs typeface="Calibri"/>
            </a:endParaRPr>
          </a:p>
        </p:txBody>
      </p:sp>
      <p:sp>
        <p:nvSpPr>
          <p:cNvPr id="27" name="TextBox 26">
            <a:extLst>
              <a:ext uri="{FF2B5EF4-FFF2-40B4-BE49-F238E27FC236}">
                <a16:creationId xmlns:a16="http://schemas.microsoft.com/office/drawing/2014/main" id="{6BE62DEE-B832-A244-18A6-D08E17C238EC}"/>
              </a:ext>
            </a:extLst>
          </p:cNvPr>
          <p:cNvSpPr txBox="1"/>
          <p:nvPr/>
        </p:nvSpPr>
        <p:spPr>
          <a:xfrm>
            <a:off x="11817838" y="6801704"/>
            <a:ext cx="1869522" cy="3347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560"/>
              </a:lnSpc>
            </a:pPr>
            <a:r>
              <a:rPr lang="en-US" sz="2800" b="1">
                <a:solidFill>
                  <a:srgbClr val="97CA3D"/>
                </a:solidFill>
                <a:latin typeface="Averta PE Extrabold" pitchFamily="2" charset="0"/>
                <a:cs typeface="Arial"/>
              </a:rPr>
              <a:t>24%</a:t>
            </a:r>
            <a:endParaRPr lang="en-US" sz="2800" b="1">
              <a:solidFill>
                <a:srgbClr val="97CA3D"/>
              </a:solidFill>
              <a:latin typeface="Averta PE Extrabold" pitchFamily="2" charset="0"/>
              <a:cs typeface="Calibri"/>
            </a:endParaRPr>
          </a:p>
        </p:txBody>
      </p:sp>
      <p:sp>
        <p:nvSpPr>
          <p:cNvPr id="28" name="TextBox 27">
            <a:extLst>
              <a:ext uri="{FF2B5EF4-FFF2-40B4-BE49-F238E27FC236}">
                <a16:creationId xmlns:a16="http://schemas.microsoft.com/office/drawing/2014/main" id="{C113F60D-AB93-3F8C-CCCB-9C65FF524E35}"/>
              </a:ext>
            </a:extLst>
          </p:cNvPr>
          <p:cNvSpPr txBox="1"/>
          <p:nvPr/>
        </p:nvSpPr>
        <p:spPr>
          <a:xfrm>
            <a:off x="14582841" y="5985451"/>
            <a:ext cx="1869522" cy="24814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1660"/>
              </a:lnSpc>
            </a:pPr>
            <a:r>
              <a:rPr lang="en-US" sz="2800" b="1">
                <a:solidFill>
                  <a:srgbClr val="97CA3D"/>
                </a:solidFill>
                <a:latin typeface="Averta PE Extrabold" pitchFamily="2" charset="0"/>
                <a:cs typeface="Arial"/>
              </a:rPr>
              <a:t>56%</a:t>
            </a:r>
            <a:endParaRPr lang="en-US" sz="2800" b="1">
              <a:solidFill>
                <a:srgbClr val="97CA3D"/>
              </a:solidFill>
              <a:latin typeface="Averta PE Extrabold" pitchFamily="2" charset="0"/>
              <a:cs typeface="Calibri"/>
            </a:endParaRPr>
          </a:p>
        </p:txBody>
      </p:sp>
      <p:cxnSp>
        <p:nvCxnSpPr>
          <p:cNvPr id="32" name="Straight Connector 31">
            <a:extLst>
              <a:ext uri="{FF2B5EF4-FFF2-40B4-BE49-F238E27FC236}">
                <a16:creationId xmlns:a16="http://schemas.microsoft.com/office/drawing/2014/main" id="{D8EBE20A-2277-189A-B5A4-910CB61B5F11}"/>
              </a:ext>
            </a:extLst>
          </p:cNvPr>
          <p:cNvCxnSpPr>
            <a:cxnSpLocks/>
          </p:cNvCxnSpPr>
          <p:nvPr/>
        </p:nvCxnSpPr>
        <p:spPr>
          <a:xfrm>
            <a:off x="14156871" y="4901108"/>
            <a:ext cx="0" cy="2922092"/>
          </a:xfrm>
          <a:prstGeom prst="line">
            <a:avLst/>
          </a:prstGeom>
          <a:ln w="25400">
            <a:solidFill>
              <a:srgbClr val="A2B2B6"/>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9EE7DE7-2A4A-C6B8-1EE8-B25C90920DC6}"/>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11</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379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a:extLst>
              <a:ext uri="{FF2B5EF4-FFF2-40B4-BE49-F238E27FC236}">
                <a16:creationId xmlns:a16="http://schemas.microsoft.com/office/drawing/2014/main" id="{10ADF7C2-2652-C946-B6C8-CC6C1DAD91A8}"/>
              </a:ext>
            </a:extLst>
          </p:cNvPr>
          <p:cNvSpPr txBox="1"/>
          <p:nvPr/>
        </p:nvSpPr>
        <p:spPr>
          <a:xfrm>
            <a:off x="1524001" y="1914133"/>
            <a:ext cx="7620000" cy="1256754"/>
          </a:xfrm>
          <a:prstGeom prst="rect">
            <a:avLst/>
          </a:prstGeom>
        </p:spPr>
        <p:txBody>
          <a:bodyPr wrap="square" lIns="0" tIns="0" rIns="0" bIns="0" rtlCol="0" anchor="t">
            <a:spAutoFit/>
          </a:bodyPr>
          <a:lstStyle/>
          <a:p>
            <a:pPr>
              <a:lnSpc>
                <a:spcPts val="4880"/>
              </a:lnSpc>
            </a:pPr>
            <a:r>
              <a:rPr lang="en-US" sz="4200" b="1" dirty="0">
                <a:solidFill>
                  <a:srgbClr val="6A6A6A"/>
                </a:solidFill>
                <a:latin typeface="+mj-lt"/>
                <a:cs typeface="Arial" panose="020B0604020202020204" pitchFamily="34" charset="0"/>
              </a:rPr>
              <a:t>Protecting Families, </a:t>
            </a:r>
            <a:br>
              <a:rPr lang="en-US" sz="4200" b="1" dirty="0">
                <a:solidFill>
                  <a:srgbClr val="6A6A6A"/>
                </a:solidFill>
                <a:latin typeface="+mj-lt"/>
                <a:cs typeface="Arial" panose="020B0604020202020204" pitchFamily="34" charset="0"/>
              </a:rPr>
            </a:br>
            <a:r>
              <a:rPr lang="en-US" sz="4200" b="1" dirty="0">
                <a:solidFill>
                  <a:srgbClr val="6A6A6A"/>
                </a:solidFill>
                <a:latin typeface="+mj-lt"/>
                <a:cs typeface="Arial" panose="020B0604020202020204" pitchFamily="34" charset="0"/>
              </a:rPr>
              <a:t>Protecting Farmworkers</a:t>
            </a:r>
          </a:p>
        </p:txBody>
      </p:sp>
      <p:cxnSp>
        <p:nvCxnSpPr>
          <p:cNvPr id="4" name="Straight Connector 3">
            <a:extLst>
              <a:ext uri="{FF2B5EF4-FFF2-40B4-BE49-F238E27FC236}">
                <a16:creationId xmlns:a16="http://schemas.microsoft.com/office/drawing/2014/main" id="{FF3D02B7-961D-665F-B12A-E221E8CC2A09}"/>
              </a:ext>
            </a:extLst>
          </p:cNvPr>
          <p:cNvCxnSpPr>
            <a:cxnSpLocks/>
          </p:cNvCxnSpPr>
          <p:nvPr/>
        </p:nvCxnSpPr>
        <p:spPr>
          <a:xfrm>
            <a:off x="1535289" y="7005090"/>
            <a:ext cx="6908800" cy="0"/>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528ED4D-BD6A-AB72-B041-3A03218490D9}"/>
              </a:ext>
            </a:extLst>
          </p:cNvPr>
          <p:cNvSpPr txBox="1"/>
          <p:nvPr/>
        </p:nvSpPr>
        <p:spPr>
          <a:xfrm>
            <a:off x="3269746" y="5366242"/>
            <a:ext cx="5524297" cy="1086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920"/>
              </a:lnSpc>
            </a:pPr>
            <a:r>
              <a:rPr lang="en-US" sz="2100" b="1" dirty="0">
                <a:solidFill>
                  <a:srgbClr val="6A6A6A"/>
                </a:solidFill>
                <a:latin typeface="Averta PE" panose="00000500000000000000" charset="0"/>
                <a:ea typeface="+mn-lt"/>
                <a:cs typeface="Arial" panose="020B0604020202020204" pitchFamily="34" charset="0"/>
              </a:rPr>
              <a:t>Pesticide residues in organic produce </a:t>
            </a:r>
            <a:br>
              <a:rPr lang="en-US" sz="2100" b="1" dirty="0">
                <a:solidFill>
                  <a:srgbClr val="6A6A6A"/>
                </a:solidFill>
                <a:latin typeface="Averta PE" panose="00000500000000000000" charset="0"/>
                <a:ea typeface="+mn-lt"/>
                <a:cs typeface="Arial" panose="020B0604020202020204" pitchFamily="34" charset="0"/>
              </a:rPr>
            </a:br>
            <a:r>
              <a:rPr lang="en-US" sz="2100" dirty="0">
                <a:solidFill>
                  <a:srgbClr val="6A6A6A"/>
                </a:solidFill>
                <a:latin typeface="Averta PE" panose="00000500000000000000" charset="0"/>
                <a:ea typeface="+mn-lt"/>
                <a:cs typeface="Arial" panose="020B0604020202020204" pitchFamily="34" charset="0"/>
              </a:rPr>
              <a:t>are 55x lower in vegetables and 115x lower </a:t>
            </a:r>
            <a:br>
              <a:rPr lang="en-US" sz="2100" dirty="0">
                <a:solidFill>
                  <a:srgbClr val="6A6A6A"/>
                </a:solidFill>
                <a:latin typeface="Averta PE" panose="00000500000000000000" charset="0"/>
                <a:ea typeface="+mn-lt"/>
                <a:cs typeface="Arial" panose="020B0604020202020204" pitchFamily="34" charset="0"/>
              </a:rPr>
            </a:br>
            <a:r>
              <a:rPr lang="en-US" sz="2100" dirty="0">
                <a:solidFill>
                  <a:srgbClr val="6A6A6A"/>
                </a:solidFill>
                <a:latin typeface="Averta PE" panose="00000500000000000000" charset="0"/>
                <a:ea typeface="+mn-lt"/>
                <a:cs typeface="Arial" panose="020B0604020202020204" pitchFamily="34" charset="0"/>
              </a:rPr>
              <a:t>in fruits versus conventional produce.</a:t>
            </a:r>
            <a:endParaRPr lang="en-US" sz="2100" dirty="0">
              <a:solidFill>
                <a:srgbClr val="6A6A6A"/>
              </a:solidFill>
              <a:latin typeface="Averta PE" panose="00000500000000000000" charset="0"/>
              <a:cs typeface="Arial" panose="020B0604020202020204" pitchFamily="34" charset="0"/>
            </a:endParaRPr>
          </a:p>
        </p:txBody>
      </p:sp>
      <p:sp>
        <p:nvSpPr>
          <p:cNvPr id="11" name="TextBox 10">
            <a:extLst>
              <a:ext uri="{FF2B5EF4-FFF2-40B4-BE49-F238E27FC236}">
                <a16:creationId xmlns:a16="http://schemas.microsoft.com/office/drawing/2014/main" id="{FEE24ACB-F48D-2498-6D1E-3A4B90D66B19}"/>
              </a:ext>
            </a:extLst>
          </p:cNvPr>
          <p:cNvSpPr txBox="1"/>
          <p:nvPr/>
        </p:nvSpPr>
        <p:spPr>
          <a:xfrm>
            <a:off x="3269747" y="7309730"/>
            <a:ext cx="5524296" cy="1086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920"/>
              </a:lnSpc>
            </a:pPr>
            <a:r>
              <a:rPr lang="en-US" sz="2100" b="1" dirty="0">
                <a:solidFill>
                  <a:srgbClr val="6A6A6A"/>
                </a:solidFill>
                <a:ea typeface="+mn-lt"/>
                <a:cs typeface="Arial" panose="020B0604020202020204" pitchFamily="34" charset="0"/>
              </a:rPr>
              <a:t>Organic protects frontline farmworkers, </a:t>
            </a:r>
            <a:br>
              <a:rPr lang="en-US" sz="2100" b="1" dirty="0">
                <a:solidFill>
                  <a:srgbClr val="6A6A6A"/>
                </a:solidFill>
                <a:ea typeface="+mn-lt"/>
                <a:cs typeface="Arial" panose="020B0604020202020204" pitchFamily="34" charset="0"/>
              </a:rPr>
            </a:br>
            <a:r>
              <a:rPr lang="en-US" sz="2100" dirty="0">
                <a:solidFill>
                  <a:srgbClr val="6A6A6A"/>
                </a:solidFill>
                <a:ea typeface="+mn-lt"/>
                <a:cs typeface="Arial" panose="020B0604020202020204" pitchFamily="34" charset="0"/>
              </a:rPr>
              <a:t>who experience the most danger of acute exposure and health consequences.</a:t>
            </a:r>
            <a:endParaRPr lang="en-US" sz="2100" dirty="0">
              <a:solidFill>
                <a:srgbClr val="6A6A6A"/>
              </a:solidFill>
              <a:cs typeface="Arial" panose="020B0604020202020204" pitchFamily="34" charset="0"/>
            </a:endParaRPr>
          </a:p>
        </p:txBody>
      </p:sp>
      <p:sp>
        <p:nvSpPr>
          <p:cNvPr id="13" name="Oval 12">
            <a:extLst>
              <a:ext uri="{FF2B5EF4-FFF2-40B4-BE49-F238E27FC236}">
                <a16:creationId xmlns:a16="http://schemas.microsoft.com/office/drawing/2014/main" id="{168E6FBF-DD75-8C3F-80FD-222025214D01}"/>
              </a:ext>
            </a:extLst>
          </p:cNvPr>
          <p:cNvSpPr/>
          <p:nvPr/>
        </p:nvSpPr>
        <p:spPr>
          <a:xfrm>
            <a:off x="1535289" y="5366242"/>
            <a:ext cx="1244599" cy="1244599"/>
          </a:xfrm>
          <a:prstGeom prst="ellipse">
            <a:avLst/>
          </a:prstGeom>
          <a:solidFill>
            <a:srgbClr val="AFD46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7442E1-E536-C490-3B31-9CEB23768345}"/>
              </a:ext>
            </a:extLst>
          </p:cNvPr>
          <p:cNvSpPr/>
          <p:nvPr/>
        </p:nvSpPr>
        <p:spPr>
          <a:xfrm>
            <a:off x="1535289" y="7331501"/>
            <a:ext cx="1244599" cy="1244599"/>
          </a:xfrm>
          <a:prstGeom prst="ellipse">
            <a:avLst/>
          </a:prstGeom>
          <a:solidFill>
            <a:srgbClr val="AFD46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A6E704A-A163-302C-D449-30E898DD8A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490" y="5130683"/>
            <a:ext cx="1244599" cy="1598004"/>
          </a:xfrm>
          <a:prstGeom prst="rect">
            <a:avLst/>
          </a:prstGeom>
        </p:spPr>
      </p:pic>
      <p:pic>
        <p:nvPicPr>
          <p:cNvPr id="20" name="Picture 19">
            <a:extLst>
              <a:ext uri="{FF2B5EF4-FFF2-40B4-BE49-F238E27FC236}">
                <a16:creationId xmlns:a16="http://schemas.microsoft.com/office/drawing/2014/main" id="{E23B63BF-DC78-354E-A446-427C1C463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085" y="7309730"/>
            <a:ext cx="1264946" cy="1235529"/>
          </a:xfrm>
          <a:prstGeom prst="rect">
            <a:avLst/>
          </a:prstGeom>
        </p:spPr>
      </p:pic>
      <p:sp>
        <p:nvSpPr>
          <p:cNvPr id="3" name="Slide Number Placeholder 5">
            <a:extLst>
              <a:ext uri="{FF2B5EF4-FFF2-40B4-BE49-F238E27FC236}">
                <a16:creationId xmlns:a16="http://schemas.microsoft.com/office/drawing/2014/main" id="{0AF75CAB-42F9-F599-AA99-0309C917F4B8}"/>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12</a:t>
            </a:fld>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B330D2F-43FB-77E2-51A9-A11750B0C3CF}"/>
              </a:ext>
            </a:extLst>
          </p:cNvPr>
          <p:cNvSpPr txBox="1"/>
          <p:nvPr/>
        </p:nvSpPr>
        <p:spPr>
          <a:xfrm>
            <a:off x="1535289" y="3544588"/>
            <a:ext cx="7711453" cy="1236300"/>
          </a:xfrm>
          <a:prstGeom prst="rect">
            <a:avLst/>
          </a:prstGeom>
          <a:noFill/>
        </p:spPr>
        <p:txBody>
          <a:bodyPr wrap="square" lIns="0" tIns="0" rIns="0" bIns="0" rtlCol="0">
            <a:spAutoFit/>
          </a:bodyPr>
          <a:lstStyle/>
          <a:p>
            <a:pPr>
              <a:lnSpc>
                <a:spcPts val="3260"/>
              </a:lnSpc>
            </a:pPr>
            <a:r>
              <a:rPr lang="en-US" sz="2400" dirty="0">
                <a:solidFill>
                  <a:srgbClr val="6A6A6A"/>
                </a:solidFill>
                <a:latin typeface="Averta PE" panose="00000500000000000000" charset="0"/>
                <a:cs typeface="Arial" panose="020B0604020202020204" pitchFamily="34" charset="0"/>
              </a:rPr>
              <a:t>Organic agriculture drastically reduces environmental and dietary exposure to toxic pesticides, protecting families and farmworkers alike</a:t>
            </a:r>
          </a:p>
        </p:txBody>
      </p:sp>
      <p:pic>
        <p:nvPicPr>
          <p:cNvPr id="15" name="Picture 14">
            <a:extLst>
              <a:ext uri="{FF2B5EF4-FFF2-40B4-BE49-F238E27FC236}">
                <a16:creationId xmlns:a16="http://schemas.microsoft.com/office/drawing/2014/main" id="{641C2AA8-0890-29D9-83FB-FE0FE5566F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77" r="40023"/>
          <a:stretch/>
        </p:blipFill>
        <p:spPr>
          <a:xfrm>
            <a:off x="10013244" y="310042"/>
            <a:ext cx="6750755" cy="8491057"/>
          </a:xfrm>
          <a:prstGeom prst="rect">
            <a:avLst/>
          </a:prstGeom>
        </p:spPr>
      </p:pic>
    </p:spTree>
    <p:extLst>
      <p:ext uri="{BB962C8B-B14F-4D97-AF65-F5344CB8AC3E}">
        <p14:creationId xmlns:p14="http://schemas.microsoft.com/office/powerpoint/2010/main" val="425580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a:extLst>
              <a:ext uri="{FF2B5EF4-FFF2-40B4-BE49-F238E27FC236}">
                <a16:creationId xmlns:a16="http://schemas.microsoft.com/office/drawing/2014/main" id="{10ADF7C2-2652-C946-B6C8-CC6C1DAD91A8}"/>
              </a:ext>
            </a:extLst>
          </p:cNvPr>
          <p:cNvSpPr txBox="1"/>
          <p:nvPr/>
        </p:nvSpPr>
        <p:spPr>
          <a:xfrm>
            <a:off x="1511300" y="1848832"/>
            <a:ext cx="14372979" cy="690061"/>
          </a:xfrm>
          <a:prstGeom prst="rect">
            <a:avLst/>
          </a:prstGeom>
        </p:spPr>
        <p:txBody>
          <a:bodyPr wrap="square" lIns="0" tIns="0" rIns="0" bIns="0" rtlCol="0" anchor="t">
            <a:spAutoFit/>
          </a:bodyPr>
          <a:lstStyle/>
          <a:p>
            <a:pPr>
              <a:lnSpc>
                <a:spcPts val="5880"/>
              </a:lnSpc>
            </a:pPr>
            <a:r>
              <a:rPr lang="en-US" sz="4200" b="1">
                <a:solidFill>
                  <a:srgbClr val="6A6A6A"/>
                </a:solidFill>
                <a:latin typeface="Arial" panose="020B0604020202020204" pitchFamily="34" charset="0"/>
                <a:cs typeface="Arial" panose="020B0604020202020204" pitchFamily="34" charset="0"/>
              </a:rPr>
              <a:t>A Healthy and Safe Choice</a:t>
            </a:r>
          </a:p>
        </p:txBody>
      </p:sp>
      <p:sp>
        <p:nvSpPr>
          <p:cNvPr id="2" name="Rectangle 1">
            <a:extLst>
              <a:ext uri="{FF2B5EF4-FFF2-40B4-BE49-F238E27FC236}">
                <a16:creationId xmlns:a16="http://schemas.microsoft.com/office/drawing/2014/main" id="{28750A0E-0FDE-4C94-A7B3-E58450113764}"/>
              </a:ext>
            </a:extLst>
          </p:cNvPr>
          <p:cNvSpPr/>
          <p:nvPr/>
        </p:nvSpPr>
        <p:spPr>
          <a:xfrm>
            <a:off x="11457768" y="3348875"/>
            <a:ext cx="1832922" cy="495299"/>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1A5B12-E545-4D13-41AC-0678FAD59D46}"/>
              </a:ext>
            </a:extLst>
          </p:cNvPr>
          <p:cNvCxnSpPr>
            <a:cxnSpLocks/>
          </p:cNvCxnSpPr>
          <p:nvPr/>
        </p:nvCxnSpPr>
        <p:spPr>
          <a:xfrm>
            <a:off x="11457768" y="3348875"/>
            <a:ext cx="0" cy="5452225"/>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ADFB11F-10E9-DECB-9E2F-EE8F6F887EB1}"/>
              </a:ext>
            </a:extLst>
          </p:cNvPr>
          <p:cNvSpPr txBox="1"/>
          <p:nvPr/>
        </p:nvSpPr>
        <p:spPr>
          <a:xfrm>
            <a:off x="11707349" y="3482299"/>
            <a:ext cx="226383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spc="100" dirty="0">
                <a:solidFill>
                  <a:srgbClr val="6A6A6A"/>
                </a:solidFill>
                <a:latin typeface="Arial"/>
                <a:ea typeface="+mn-lt"/>
                <a:cs typeface="Arial"/>
              </a:rPr>
              <a:t>NON-GMO</a:t>
            </a:r>
            <a:endParaRPr lang="en-US" b="1" spc="100">
              <a:solidFill>
                <a:srgbClr val="6A6A6A"/>
              </a:solidFill>
              <a:latin typeface="Arial" panose="020B0604020202020204" pitchFamily="34" charset="0"/>
              <a:ea typeface="+mn-lt"/>
              <a:cs typeface="Arial" panose="020B0604020202020204" pitchFamily="34" charset="0"/>
            </a:endParaRPr>
          </a:p>
        </p:txBody>
      </p:sp>
      <p:sp>
        <p:nvSpPr>
          <p:cNvPr id="9" name="Rectangle 8">
            <a:extLst>
              <a:ext uri="{FF2B5EF4-FFF2-40B4-BE49-F238E27FC236}">
                <a16:creationId xmlns:a16="http://schemas.microsoft.com/office/drawing/2014/main" id="{BF1C9392-E5BB-45A0-9DA6-64C99305F629}"/>
              </a:ext>
            </a:extLst>
          </p:cNvPr>
          <p:cNvSpPr/>
          <p:nvPr/>
        </p:nvSpPr>
        <p:spPr>
          <a:xfrm>
            <a:off x="5854034" y="3348875"/>
            <a:ext cx="4746626" cy="495299"/>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DAF4174-2D96-A8F4-695D-C5875EAE5A6D}"/>
              </a:ext>
            </a:extLst>
          </p:cNvPr>
          <p:cNvCxnSpPr>
            <a:cxnSpLocks/>
          </p:cNvCxnSpPr>
          <p:nvPr/>
        </p:nvCxnSpPr>
        <p:spPr>
          <a:xfrm>
            <a:off x="5854032" y="3348875"/>
            <a:ext cx="0" cy="5452225"/>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7DFE14-640C-9A72-5635-60EC853D016E}"/>
              </a:ext>
            </a:extLst>
          </p:cNvPr>
          <p:cNvSpPr txBox="1"/>
          <p:nvPr/>
        </p:nvSpPr>
        <p:spPr>
          <a:xfrm>
            <a:off x="6103613" y="3482299"/>
            <a:ext cx="4632118"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spc="100">
                <a:solidFill>
                  <a:srgbClr val="6A6A6A"/>
                </a:solidFill>
                <a:latin typeface="Arial" panose="020B0604020202020204" pitchFamily="34" charset="0"/>
                <a:ea typeface="+mn-lt"/>
                <a:cs typeface="Arial" panose="020B0604020202020204" pitchFamily="34" charset="0"/>
              </a:rPr>
              <a:t>NATURAL, ORGANIC INGREDIENTS</a:t>
            </a:r>
          </a:p>
        </p:txBody>
      </p:sp>
      <p:pic>
        <p:nvPicPr>
          <p:cNvPr id="24" name="Picture 23">
            <a:extLst>
              <a:ext uri="{FF2B5EF4-FFF2-40B4-BE49-F238E27FC236}">
                <a16:creationId xmlns:a16="http://schemas.microsoft.com/office/drawing/2014/main" id="{1CBC0ABC-6E7E-DE1E-06A9-CD1F4A5FD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12" y="7422735"/>
            <a:ext cx="240290" cy="286798"/>
          </a:xfrm>
          <a:prstGeom prst="rect">
            <a:avLst/>
          </a:prstGeom>
        </p:spPr>
      </p:pic>
      <p:pic>
        <p:nvPicPr>
          <p:cNvPr id="25" name="Picture 24">
            <a:extLst>
              <a:ext uri="{FF2B5EF4-FFF2-40B4-BE49-F238E27FC236}">
                <a16:creationId xmlns:a16="http://schemas.microsoft.com/office/drawing/2014/main" id="{E30EB19B-9052-6D28-04BB-916132120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12" y="7758195"/>
            <a:ext cx="240290" cy="286798"/>
          </a:xfrm>
          <a:prstGeom prst="rect">
            <a:avLst/>
          </a:prstGeom>
        </p:spPr>
      </p:pic>
      <p:pic>
        <p:nvPicPr>
          <p:cNvPr id="26" name="Picture 25">
            <a:extLst>
              <a:ext uri="{FF2B5EF4-FFF2-40B4-BE49-F238E27FC236}">
                <a16:creationId xmlns:a16="http://schemas.microsoft.com/office/drawing/2014/main" id="{B1D92FB2-005F-9F3E-F1C8-26E3C6F53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12" y="8104477"/>
            <a:ext cx="240290" cy="286798"/>
          </a:xfrm>
          <a:prstGeom prst="rect">
            <a:avLst/>
          </a:prstGeom>
        </p:spPr>
      </p:pic>
      <p:sp>
        <p:nvSpPr>
          <p:cNvPr id="29" name="Rectangle 28">
            <a:extLst>
              <a:ext uri="{FF2B5EF4-FFF2-40B4-BE49-F238E27FC236}">
                <a16:creationId xmlns:a16="http://schemas.microsoft.com/office/drawing/2014/main" id="{56E28836-F145-ABF2-0300-47D392FEEFCE}"/>
              </a:ext>
            </a:extLst>
          </p:cNvPr>
          <p:cNvSpPr/>
          <p:nvPr/>
        </p:nvSpPr>
        <p:spPr>
          <a:xfrm>
            <a:off x="6052811" y="4140266"/>
            <a:ext cx="3589664" cy="271706"/>
          </a:xfrm>
          <a:prstGeom prst="rect">
            <a:avLst/>
          </a:prstGeom>
          <a:solidFill>
            <a:srgbClr val="ED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2220902-53F8-248A-AA84-7D73160CC212}"/>
              </a:ext>
            </a:extLst>
          </p:cNvPr>
          <p:cNvSpPr/>
          <p:nvPr/>
        </p:nvSpPr>
        <p:spPr>
          <a:xfrm>
            <a:off x="11657808" y="4140266"/>
            <a:ext cx="4303552" cy="271706"/>
          </a:xfrm>
          <a:prstGeom prst="rect">
            <a:avLst/>
          </a:prstGeom>
          <a:solidFill>
            <a:srgbClr val="ED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07E691E-C7A0-9A46-7328-6C1CB66DD30E}"/>
              </a:ext>
            </a:extLst>
          </p:cNvPr>
          <p:cNvSpPr/>
          <p:nvPr/>
        </p:nvSpPr>
        <p:spPr>
          <a:xfrm>
            <a:off x="11657808" y="4485706"/>
            <a:ext cx="2688110" cy="271706"/>
          </a:xfrm>
          <a:prstGeom prst="rect">
            <a:avLst/>
          </a:prstGeom>
          <a:solidFill>
            <a:srgbClr val="ED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535CFB9-54D9-4929-FD02-9A7432FBAC08}"/>
              </a:ext>
            </a:extLst>
          </p:cNvPr>
          <p:cNvSpPr txBox="1"/>
          <p:nvPr/>
        </p:nvSpPr>
        <p:spPr>
          <a:xfrm>
            <a:off x="11707349" y="4132717"/>
            <a:ext cx="4632102" cy="43095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560"/>
              </a:lnSpc>
            </a:pPr>
            <a:r>
              <a:rPr lang="en-US" sz="2000" b="1">
                <a:solidFill>
                  <a:srgbClr val="97CA3D"/>
                </a:solidFill>
                <a:latin typeface="Arial" panose="020B0604020202020204" pitchFamily="34" charset="0"/>
                <a:cs typeface="Arial" panose="020B0604020202020204" pitchFamily="34" charset="0"/>
              </a:rPr>
              <a:t>All organic products are non-GMO, </a:t>
            </a:r>
            <a:br>
              <a:rPr lang="en-US" sz="2000" b="1">
                <a:solidFill>
                  <a:srgbClr val="97CA3D"/>
                </a:solidFill>
                <a:latin typeface="Arial" panose="020B0604020202020204" pitchFamily="34" charset="0"/>
                <a:cs typeface="Arial" panose="020B0604020202020204" pitchFamily="34" charset="0"/>
              </a:rPr>
            </a:br>
            <a:r>
              <a:rPr lang="en-US" sz="2000" b="1">
                <a:solidFill>
                  <a:srgbClr val="97CA3D"/>
                </a:solidFill>
                <a:latin typeface="Arial" panose="020B0604020202020204" pitchFamily="34" charset="0"/>
                <a:cs typeface="Arial" panose="020B0604020202020204" pitchFamily="34" charset="0"/>
              </a:rPr>
              <a:t>and a whole lot more!  </a:t>
            </a:r>
            <a:r>
              <a:rPr lang="en-US" sz="2000">
                <a:solidFill>
                  <a:srgbClr val="6A6A6A"/>
                </a:solidFill>
                <a:latin typeface="Arial" panose="020B0604020202020204" pitchFamily="34" charset="0"/>
                <a:cs typeface="Arial" panose="020B0604020202020204" pitchFamily="34" charset="0"/>
              </a:rPr>
              <a:t>Genetically modified organisms (GMOs) are prohibited in organic products. This means an organic farmer can’t plant GMO seeds, an organic cow can’t eat GMO alfalfa or corn, and an organic manufacturer can’t use any GMO ingredients. Organic farmers and processors must show they aren’t using GMOs, and that they are protecting their products from contact with prohibited substances from farm to table.</a:t>
            </a:r>
          </a:p>
        </p:txBody>
      </p:sp>
      <p:sp>
        <p:nvSpPr>
          <p:cNvPr id="5" name="Slide Number Placeholder 5">
            <a:extLst>
              <a:ext uri="{FF2B5EF4-FFF2-40B4-BE49-F238E27FC236}">
                <a16:creationId xmlns:a16="http://schemas.microsoft.com/office/drawing/2014/main" id="{BC6C7031-B8B5-3ED9-9449-E4C05E081980}"/>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13</a:t>
            </a:fld>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89FE2CD-1E12-8A1A-358D-249057EA0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19" t="5419" r="12761" b="13663"/>
          <a:stretch/>
        </p:blipFill>
        <p:spPr>
          <a:xfrm>
            <a:off x="1541445" y="3338826"/>
            <a:ext cx="3679758" cy="5452225"/>
          </a:xfrm>
          <a:prstGeom prst="rect">
            <a:avLst/>
          </a:prstGeom>
        </p:spPr>
      </p:pic>
      <p:sp>
        <p:nvSpPr>
          <p:cNvPr id="15" name="TextBox 14">
            <a:extLst>
              <a:ext uri="{FF2B5EF4-FFF2-40B4-BE49-F238E27FC236}">
                <a16:creationId xmlns:a16="http://schemas.microsoft.com/office/drawing/2014/main" id="{0F691322-F31B-075D-333C-4781BF3D1EF6}"/>
              </a:ext>
            </a:extLst>
          </p:cNvPr>
          <p:cNvSpPr txBox="1"/>
          <p:nvPr/>
        </p:nvSpPr>
        <p:spPr>
          <a:xfrm>
            <a:off x="6103613" y="4132717"/>
            <a:ext cx="4497041" cy="43095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560"/>
              </a:lnSpc>
            </a:pPr>
            <a:r>
              <a:rPr lang="en-US" sz="2000" b="1">
                <a:solidFill>
                  <a:srgbClr val="97CA3D"/>
                </a:solidFill>
                <a:latin typeface="Arial" panose="020B0604020202020204" pitchFamily="34" charset="0"/>
                <a:cs typeface="Arial" panose="020B0604020202020204" pitchFamily="34" charset="0"/>
              </a:rPr>
              <a:t>Organic foods are processed </a:t>
            </a:r>
            <a:r>
              <a:rPr lang="en-US" sz="2000">
                <a:solidFill>
                  <a:srgbClr val="6A6A6A"/>
                </a:solidFill>
                <a:latin typeface="Arial" panose="020B0604020202020204" pitchFamily="34" charset="0"/>
                <a:cs typeface="Arial" panose="020B0604020202020204" pitchFamily="34" charset="0"/>
              </a:rPr>
              <a:t>in </a:t>
            </a:r>
            <a:br>
              <a:rPr lang="en-US" sz="2000">
                <a:solidFill>
                  <a:srgbClr val="6A6A6A"/>
                </a:solidFill>
                <a:latin typeface="Arial" panose="020B0604020202020204" pitchFamily="34" charset="0"/>
                <a:cs typeface="Arial" panose="020B0604020202020204" pitchFamily="34" charset="0"/>
              </a:rPr>
            </a:br>
            <a:r>
              <a:rPr lang="en-US" sz="2000">
                <a:solidFill>
                  <a:srgbClr val="6A6A6A"/>
                </a:solidFill>
                <a:latin typeface="Arial" panose="020B0604020202020204" pitchFamily="34" charset="0"/>
                <a:cs typeface="Arial" panose="020B0604020202020204" pitchFamily="34" charset="0"/>
              </a:rPr>
              <a:t>a way that maintains the integrity of </a:t>
            </a:r>
            <a:br>
              <a:rPr lang="en-US" sz="2000">
                <a:solidFill>
                  <a:srgbClr val="6A6A6A"/>
                </a:solidFill>
                <a:latin typeface="Arial" panose="020B0604020202020204" pitchFamily="34" charset="0"/>
                <a:cs typeface="Arial" panose="020B0604020202020204" pitchFamily="34" charset="0"/>
              </a:rPr>
            </a:br>
            <a:r>
              <a:rPr lang="en-US" sz="2000">
                <a:solidFill>
                  <a:srgbClr val="6A6A6A"/>
                </a:solidFill>
                <a:latin typeface="Arial" panose="020B0604020202020204" pitchFamily="34" charset="0"/>
                <a:cs typeface="Arial" panose="020B0604020202020204" pitchFamily="34" charset="0"/>
              </a:rPr>
              <a:t>the product that began with practices </a:t>
            </a:r>
            <a:br>
              <a:rPr lang="en-US" sz="2000">
                <a:solidFill>
                  <a:srgbClr val="6A6A6A"/>
                </a:solidFill>
                <a:latin typeface="Arial" panose="020B0604020202020204" pitchFamily="34" charset="0"/>
                <a:cs typeface="Arial" panose="020B0604020202020204" pitchFamily="34" charset="0"/>
              </a:rPr>
            </a:br>
            <a:r>
              <a:rPr lang="en-US" sz="2000">
                <a:solidFill>
                  <a:srgbClr val="6A6A6A"/>
                </a:solidFill>
                <a:latin typeface="Arial" panose="020B0604020202020204" pitchFamily="34" charset="0"/>
                <a:cs typeface="Arial" panose="020B0604020202020204" pitchFamily="34" charset="0"/>
              </a:rPr>
              <a:t>on the farm. Organic food processors follow strict legal restrictions on allowable materials and take extra steps to make sure organic ingredients are not contaminated with non-organic materials. Organic always means: </a:t>
            </a:r>
          </a:p>
          <a:p>
            <a:pPr>
              <a:lnSpc>
                <a:spcPts val="2560"/>
              </a:lnSpc>
            </a:pPr>
            <a:endParaRPr lang="en-US" sz="2000">
              <a:solidFill>
                <a:srgbClr val="6A6A6A"/>
              </a:solidFill>
              <a:latin typeface="Averta PE" pitchFamily="2" charset="0"/>
              <a:cs typeface="Arial"/>
            </a:endParaRPr>
          </a:p>
          <a:p>
            <a:pPr>
              <a:lnSpc>
                <a:spcPts val="2560"/>
              </a:lnSpc>
            </a:pPr>
            <a:r>
              <a:rPr lang="en-US" sz="2000">
                <a:solidFill>
                  <a:srgbClr val="6A6A6A"/>
                </a:solidFill>
                <a:latin typeface="Averta PE" pitchFamily="2" charset="0"/>
                <a:cs typeface="Arial"/>
              </a:rPr>
              <a:t>     </a:t>
            </a:r>
            <a:r>
              <a:rPr lang="en-US" sz="2000" b="1">
                <a:solidFill>
                  <a:srgbClr val="6A6A6A"/>
                </a:solidFill>
                <a:latin typeface="Arial" panose="020B0604020202020204" pitchFamily="34" charset="0"/>
                <a:cs typeface="Arial" panose="020B0604020202020204" pitchFamily="34" charset="0"/>
              </a:rPr>
              <a:t>NO</a:t>
            </a:r>
            <a:r>
              <a:rPr lang="en-US" sz="2000">
                <a:solidFill>
                  <a:srgbClr val="6A6A6A"/>
                </a:solidFill>
                <a:latin typeface="Arial" panose="020B0604020202020204" pitchFamily="34" charset="0"/>
                <a:cs typeface="Arial" panose="020B0604020202020204" pitchFamily="34" charset="0"/>
              </a:rPr>
              <a:t> artificial flavors</a:t>
            </a:r>
          </a:p>
          <a:p>
            <a:pPr>
              <a:lnSpc>
                <a:spcPts val="2560"/>
              </a:lnSpc>
            </a:pPr>
            <a:r>
              <a:rPr lang="en-US" sz="2000">
                <a:solidFill>
                  <a:srgbClr val="6A6A6A"/>
                </a:solidFill>
                <a:latin typeface="Arial" panose="020B0604020202020204" pitchFamily="34" charset="0"/>
                <a:cs typeface="Arial" panose="020B0604020202020204" pitchFamily="34" charset="0"/>
              </a:rPr>
              <a:t>     </a:t>
            </a:r>
            <a:r>
              <a:rPr lang="en-US" sz="2000" b="1">
                <a:solidFill>
                  <a:srgbClr val="6A6A6A"/>
                </a:solidFill>
                <a:latin typeface="Arial" panose="020B0604020202020204" pitchFamily="34" charset="0"/>
                <a:cs typeface="Arial" panose="020B0604020202020204" pitchFamily="34" charset="0"/>
              </a:rPr>
              <a:t>NO</a:t>
            </a:r>
            <a:r>
              <a:rPr lang="en-US" sz="2000">
                <a:solidFill>
                  <a:srgbClr val="6A6A6A"/>
                </a:solidFill>
                <a:latin typeface="Arial" panose="020B0604020202020204" pitchFamily="34" charset="0"/>
                <a:cs typeface="Arial" panose="020B0604020202020204" pitchFamily="34" charset="0"/>
              </a:rPr>
              <a:t> artificial colors</a:t>
            </a:r>
          </a:p>
          <a:p>
            <a:pPr>
              <a:lnSpc>
                <a:spcPts val="2560"/>
              </a:lnSpc>
            </a:pPr>
            <a:r>
              <a:rPr lang="en-US" sz="2000">
                <a:solidFill>
                  <a:srgbClr val="6A6A6A"/>
                </a:solidFill>
                <a:latin typeface="Arial" panose="020B0604020202020204" pitchFamily="34" charset="0"/>
                <a:cs typeface="Arial" panose="020B0604020202020204" pitchFamily="34" charset="0"/>
              </a:rPr>
              <a:t>     </a:t>
            </a:r>
            <a:r>
              <a:rPr lang="en-US" sz="2000" b="1">
                <a:solidFill>
                  <a:srgbClr val="6A6A6A"/>
                </a:solidFill>
                <a:latin typeface="Arial" panose="020B0604020202020204" pitchFamily="34" charset="0"/>
                <a:cs typeface="Arial" panose="020B0604020202020204" pitchFamily="34" charset="0"/>
              </a:rPr>
              <a:t>NO</a:t>
            </a:r>
            <a:r>
              <a:rPr lang="en-US" sz="2000">
                <a:solidFill>
                  <a:srgbClr val="6A6A6A"/>
                </a:solidFill>
                <a:latin typeface="Arial" panose="020B0604020202020204" pitchFamily="34" charset="0"/>
                <a:cs typeface="Arial" panose="020B0604020202020204" pitchFamily="34" charset="0"/>
              </a:rPr>
              <a:t> artificial preservatives</a:t>
            </a:r>
          </a:p>
        </p:txBody>
      </p:sp>
    </p:spTree>
    <p:extLst>
      <p:ext uri="{BB962C8B-B14F-4D97-AF65-F5344CB8AC3E}">
        <p14:creationId xmlns:p14="http://schemas.microsoft.com/office/powerpoint/2010/main" val="193822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F4FBF40-ABF9-370F-2CE8-F28D164B24A9}"/>
              </a:ext>
            </a:extLst>
          </p:cNvPr>
          <p:cNvSpPr/>
          <p:nvPr/>
        </p:nvSpPr>
        <p:spPr>
          <a:xfrm>
            <a:off x="10199024" y="7545411"/>
            <a:ext cx="1019531" cy="1019531"/>
          </a:xfrm>
          <a:prstGeom prst="ellipse">
            <a:avLst/>
          </a:prstGeom>
          <a:solidFill>
            <a:srgbClr val="AFD4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5901F5-ED01-07F7-12DC-49CC650B1505}"/>
              </a:ext>
            </a:extLst>
          </p:cNvPr>
          <p:cNvSpPr/>
          <p:nvPr/>
        </p:nvSpPr>
        <p:spPr>
          <a:xfrm>
            <a:off x="12537963" y="8002611"/>
            <a:ext cx="1019531" cy="1019531"/>
          </a:xfrm>
          <a:prstGeom prst="ellipse">
            <a:avLst/>
          </a:prstGeom>
          <a:solidFill>
            <a:srgbClr val="AFD4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EFF056-3F86-BE03-B8D2-3CF103817182}"/>
              </a:ext>
            </a:extLst>
          </p:cNvPr>
          <p:cNvSpPr/>
          <p:nvPr/>
        </p:nvSpPr>
        <p:spPr>
          <a:xfrm>
            <a:off x="13834852" y="7610725"/>
            <a:ext cx="1019531" cy="1019531"/>
          </a:xfrm>
          <a:prstGeom prst="ellipse">
            <a:avLst/>
          </a:prstGeom>
          <a:solidFill>
            <a:srgbClr val="AFD4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0FDF71B-C239-57A7-BE92-E4A7C53E90E0}"/>
              </a:ext>
            </a:extLst>
          </p:cNvPr>
          <p:cNvSpPr/>
          <p:nvPr/>
        </p:nvSpPr>
        <p:spPr>
          <a:xfrm>
            <a:off x="15870481" y="7871982"/>
            <a:ext cx="1019531" cy="1019531"/>
          </a:xfrm>
          <a:prstGeom prst="ellipse">
            <a:avLst/>
          </a:prstGeom>
          <a:solidFill>
            <a:srgbClr val="AFD4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758666E-0670-126E-2119-42B15473602E}"/>
              </a:ext>
            </a:extLst>
          </p:cNvPr>
          <p:cNvSpPr/>
          <p:nvPr/>
        </p:nvSpPr>
        <p:spPr>
          <a:xfrm>
            <a:off x="10778043" y="4110048"/>
            <a:ext cx="2085201" cy="271706"/>
          </a:xfrm>
          <a:prstGeom prst="rect">
            <a:avLst/>
          </a:prstGeom>
          <a:solidFill>
            <a:srgbClr val="ED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1A85DB1-C4F2-4BCE-832C-65EE4FD89810}"/>
              </a:ext>
            </a:extLst>
          </p:cNvPr>
          <p:cNvSpPr/>
          <p:nvPr/>
        </p:nvSpPr>
        <p:spPr>
          <a:xfrm>
            <a:off x="10778043" y="5745808"/>
            <a:ext cx="2085197" cy="271706"/>
          </a:xfrm>
          <a:prstGeom prst="rect">
            <a:avLst/>
          </a:prstGeom>
          <a:solidFill>
            <a:srgbClr val="ED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10ADF7C2-2652-C946-B6C8-CC6C1DAD91A8}"/>
              </a:ext>
            </a:extLst>
          </p:cNvPr>
          <p:cNvSpPr txBox="1"/>
          <p:nvPr/>
        </p:nvSpPr>
        <p:spPr>
          <a:xfrm>
            <a:off x="1498600" y="1844624"/>
            <a:ext cx="14372979" cy="690061"/>
          </a:xfrm>
          <a:prstGeom prst="rect">
            <a:avLst/>
          </a:prstGeom>
        </p:spPr>
        <p:txBody>
          <a:bodyPr wrap="square" lIns="0" tIns="0" rIns="0" bIns="0" rtlCol="0" anchor="t">
            <a:spAutoFit/>
          </a:bodyPr>
          <a:lstStyle/>
          <a:p>
            <a:pPr>
              <a:lnSpc>
                <a:spcPts val="5880"/>
              </a:lnSpc>
            </a:pPr>
            <a:r>
              <a:rPr lang="en-US" sz="4200" b="1">
                <a:solidFill>
                  <a:srgbClr val="6A6A6A"/>
                </a:solidFill>
                <a:latin typeface="Arial" panose="020B0604020202020204" pitchFamily="34" charset="0"/>
                <a:cs typeface="Arial" panose="020B0604020202020204" pitchFamily="34" charset="0"/>
              </a:rPr>
              <a:t>Protecting Animal Health and Welfare</a:t>
            </a:r>
          </a:p>
        </p:txBody>
      </p:sp>
      <p:sp>
        <p:nvSpPr>
          <p:cNvPr id="8" name="Rectangle 7">
            <a:extLst>
              <a:ext uri="{FF2B5EF4-FFF2-40B4-BE49-F238E27FC236}">
                <a16:creationId xmlns:a16="http://schemas.microsoft.com/office/drawing/2014/main" id="{6CEE0C31-F175-8F1C-6B65-B4244851568D}"/>
              </a:ext>
            </a:extLst>
          </p:cNvPr>
          <p:cNvSpPr/>
          <p:nvPr/>
        </p:nvSpPr>
        <p:spPr>
          <a:xfrm>
            <a:off x="10561123" y="3348875"/>
            <a:ext cx="6188360" cy="495299"/>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D8871F6-AB86-1AFA-9006-C37F45C4AA6C}"/>
              </a:ext>
            </a:extLst>
          </p:cNvPr>
          <p:cNvCxnSpPr>
            <a:cxnSpLocks/>
          </p:cNvCxnSpPr>
          <p:nvPr/>
        </p:nvCxnSpPr>
        <p:spPr>
          <a:xfrm>
            <a:off x="10561123" y="3348875"/>
            <a:ext cx="0" cy="4706301"/>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88A26E-FD60-D386-3D23-46BF7AF4C78A}"/>
              </a:ext>
            </a:extLst>
          </p:cNvPr>
          <p:cNvSpPr txBox="1"/>
          <p:nvPr/>
        </p:nvSpPr>
        <p:spPr>
          <a:xfrm>
            <a:off x="10810703" y="3482299"/>
            <a:ext cx="6260197"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spc="100">
                <a:solidFill>
                  <a:srgbClr val="6A6A6A"/>
                </a:solidFill>
                <a:latin typeface="Arial" panose="020B0604020202020204" pitchFamily="34" charset="0"/>
                <a:ea typeface="+mn-lt"/>
                <a:cs typeface="Arial" panose="020B0604020202020204" pitchFamily="34" charset="0"/>
              </a:rPr>
              <a:t>WHAT ABOUT ANIMAL HEALTH AND WELFARE?</a:t>
            </a:r>
          </a:p>
        </p:txBody>
      </p:sp>
      <p:pic>
        <p:nvPicPr>
          <p:cNvPr id="17" name="Picture 16">
            <a:extLst>
              <a:ext uri="{FF2B5EF4-FFF2-40B4-BE49-F238E27FC236}">
                <a16:creationId xmlns:a16="http://schemas.microsoft.com/office/drawing/2014/main" id="{CEC59CBA-2E3C-02FD-45BC-66B352307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8832" y="7809912"/>
            <a:ext cx="1302941" cy="948150"/>
          </a:xfrm>
          <a:prstGeom prst="rect">
            <a:avLst/>
          </a:prstGeom>
        </p:spPr>
      </p:pic>
      <p:pic>
        <p:nvPicPr>
          <p:cNvPr id="19" name="Picture 18">
            <a:extLst>
              <a:ext uri="{FF2B5EF4-FFF2-40B4-BE49-F238E27FC236}">
                <a16:creationId xmlns:a16="http://schemas.microsoft.com/office/drawing/2014/main" id="{AD54C6E2-DF1F-518C-7550-CB5E2526B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89062" y="7974607"/>
            <a:ext cx="1375334" cy="826492"/>
          </a:xfrm>
          <a:prstGeom prst="rect">
            <a:avLst/>
          </a:prstGeom>
        </p:spPr>
      </p:pic>
      <p:pic>
        <p:nvPicPr>
          <p:cNvPr id="21" name="Picture 20">
            <a:extLst>
              <a:ext uri="{FF2B5EF4-FFF2-40B4-BE49-F238E27FC236}">
                <a16:creationId xmlns:a16="http://schemas.microsoft.com/office/drawing/2014/main" id="{6664D0AB-B426-0133-FB8B-1F22C3760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64666" y="7483591"/>
            <a:ext cx="1019530" cy="1292618"/>
          </a:xfrm>
          <a:prstGeom prst="rect">
            <a:avLst/>
          </a:prstGeom>
        </p:spPr>
      </p:pic>
      <p:pic>
        <p:nvPicPr>
          <p:cNvPr id="23" name="Picture 22">
            <a:extLst>
              <a:ext uri="{FF2B5EF4-FFF2-40B4-BE49-F238E27FC236}">
                <a16:creationId xmlns:a16="http://schemas.microsoft.com/office/drawing/2014/main" id="{9260DA62-7A88-D662-54BE-1D1B50D930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2941" y="7856740"/>
            <a:ext cx="1167229" cy="919468"/>
          </a:xfrm>
          <a:prstGeom prst="rect">
            <a:avLst/>
          </a:prstGeom>
        </p:spPr>
      </p:pic>
      <p:sp>
        <p:nvSpPr>
          <p:cNvPr id="4" name="Slide Number Placeholder 5">
            <a:extLst>
              <a:ext uri="{FF2B5EF4-FFF2-40B4-BE49-F238E27FC236}">
                <a16:creationId xmlns:a16="http://schemas.microsoft.com/office/drawing/2014/main" id="{D63D457C-09DB-0E5E-A0B9-4B8BE8D12C5A}"/>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t>ota.com</a:t>
            </a:r>
            <a:r>
              <a:rPr lang="en-US"/>
              <a:t>    </a:t>
            </a:r>
            <a:fld id="{E9625C4B-B71B-4BE7-9266-E8021570290B}" type="slidenum">
              <a:rPr lang="en-US" smtClean="0"/>
              <a:pPr/>
              <a:t>14</a:t>
            </a:fld>
            <a:endParaRPr lang="en-US"/>
          </a:p>
        </p:txBody>
      </p:sp>
      <p:cxnSp>
        <p:nvCxnSpPr>
          <p:cNvPr id="5" name="Straight Connector 4">
            <a:extLst>
              <a:ext uri="{FF2B5EF4-FFF2-40B4-BE49-F238E27FC236}">
                <a16:creationId xmlns:a16="http://schemas.microsoft.com/office/drawing/2014/main" id="{B80375ED-C732-BD70-928E-B9BF3FF00818}"/>
              </a:ext>
            </a:extLst>
          </p:cNvPr>
          <p:cNvCxnSpPr>
            <a:cxnSpLocks/>
          </p:cNvCxnSpPr>
          <p:nvPr/>
        </p:nvCxnSpPr>
        <p:spPr>
          <a:xfrm>
            <a:off x="1520372" y="4393474"/>
            <a:ext cx="1494971" cy="0"/>
          </a:xfrm>
          <a:prstGeom prst="line">
            <a:avLst/>
          </a:prstGeom>
          <a:ln w="31750">
            <a:solidFill>
              <a:srgbClr val="A2B2B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0279FF-9BC6-B0B5-C7CA-C00C27518220}"/>
              </a:ext>
            </a:extLst>
          </p:cNvPr>
          <p:cNvCxnSpPr>
            <a:cxnSpLocks/>
          </p:cNvCxnSpPr>
          <p:nvPr/>
        </p:nvCxnSpPr>
        <p:spPr>
          <a:xfrm>
            <a:off x="1520372" y="5460274"/>
            <a:ext cx="1494971" cy="0"/>
          </a:xfrm>
          <a:prstGeom prst="line">
            <a:avLst/>
          </a:prstGeom>
          <a:ln w="31750">
            <a:solidFill>
              <a:srgbClr val="A2B2B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7735503-15DE-0CB5-066F-F3DE58B7B3F9}"/>
              </a:ext>
            </a:extLst>
          </p:cNvPr>
          <p:cNvSpPr txBox="1"/>
          <p:nvPr/>
        </p:nvSpPr>
        <p:spPr>
          <a:xfrm>
            <a:off x="1538517" y="3057363"/>
            <a:ext cx="7399991" cy="5293757"/>
          </a:xfrm>
          <a:prstGeom prst="rect">
            <a:avLst/>
          </a:prstGeom>
          <a:noFill/>
        </p:spPr>
        <p:txBody>
          <a:bodyPr wrap="square" lIns="0" tIns="0" rIns="0" bIns="0" rtlCol="0">
            <a:spAutoFit/>
          </a:bodyPr>
          <a:lstStyle/>
          <a:p>
            <a:r>
              <a:rPr lang="en-US" sz="2200">
                <a:solidFill>
                  <a:srgbClr val="6A6A6A"/>
                </a:solidFill>
                <a:latin typeface="Arial" panose="020B0604020202020204" pitchFamily="34" charset="0"/>
                <a:cs typeface="Arial" panose="020B0604020202020204" pitchFamily="34" charset="0"/>
              </a:rPr>
              <a:t>Organic farmers and ranchers must </a:t>
            </a:r>
            <a:r>
              <a:rPr lang="en-US" sz="2200" b="1">
                <a:solidFill>
                  <a:srgbClr val="6A6A6A"/>
                </a:solidFill>
                <a:latin typeface="Arial" panose="020B0604020202020204" pitchFamily="34" charset="0"/>
                <a:cs typeface="Arial" panose="020B0604020202020204" pitchFamily="34" charset="0"/>
              </a:rPr>
              <a:t>support the health </a:t>
            </a:r>
            <a:r>
              <a:rPr lang="en-US" sz="2200">
                <a:solidFill>
                  <a:srgbClr val="6A6A6A"/>
                </a:solidFill>
                <a:latin typeface="Arial" panose="020B0604020202020204" pitchFamily="34" charset="0"/>
                <a:cs typeface="Arial" panose="020B0604020202020204" pitchFamily="34" charset="0"/>
              </a:rPr>
              <a:t>and </a:t>
            </a:r>
            <a:r>
              <a:rPr lang="en-US" sz="2200" b="1">
                <a:solidFill>
                  <a:srgbClr val="6A6A6A"/>
                </a:solidFill>
                <a:latin typeface="Arial" panose="020B0604020202020204" pitchFamily="34" charset="0"/>
                <a:cs typeface="Arial" panose="020B0604020202020204" pitchFamily="34" charset="0"/>
              </a:rPr>
              <a:t>accommodate the natural behavi</a:t>
            </a:r>
            <a:r>
              <a:rPr lang="en-US" sz="2200">
                <a:solidFill>
                  <a:srgbClr val="6A6A6A"/>
                </a:solidFill>
                <a:latin typeface="Arial" panose="020B0604020202020204" pitchFamily="34" charset="0"/>
                <a:cs typeface="Arial" panose="020B0604020202020204" pitchFamily="34" charset="0"/>
              </a:rPr>
              <a:t>or of their animals year-round. </a:t>
            </a:r>
          </a:p>
          <a:p>
            <a:endParaRPr lang="en-US" sz="2200">
              <a:solidFill>
                <a:srgbClr val="6A6A6A"/>
              </a:solidFill>
              <a:latin typeface="Arial" panose="020B0604020202020204" pitchFamily="34" charset="0"/>
              <a:cs typeface="Arial" panose="020B0604020202020204" pitchFamily="34" charset="0"/>
            </a:endParaRPr>
          </a:p>
          <a:p>
            <a:endParaRPr lang="en-US" sz="2200">
              <a:solidFill>
                <a:srgbClr val="6A6A6A"/>
              </a:solidFill>
              <a:latin typeface="Arial" panose="020B0604020202020204" pitchFamily="34" charset="0"/>
              <a:cs typeface="Arial" panose="020B0604020202020204" pitchFamily="34" charset="0"/>
            </a:endParaRPr>
          </a:p>
          <a:p>
            <a:r>
              <a:rPr lang="en-US" sz="2200">
                <a:solidFill>
                  <a:srgbClr val="6A6A6A"/>
                </a:solidFill>
                <a:latin typeface="Arial" panose="020B0604020202020204" pitchFamily="34" charset="0"/>
                <a:cs typeface="Arial" panose="020B0604020202020204" pitchFamily="34" charset="0"/>
              </a:rPr>
              <a:t>Animals must have </a:t>
            </a:r>
            <a:r>
              <a:rPr lang="en-US" sz="2200" b="1">
                <a:solidFill>
                  <a:srgbClr val="6A6A6A"/>
                </a:solidFill>
                <a:latin typeface="Arial" panose="020B0604020202020204" pitchFamily="34" charset="0"/>
                <a:cs typeface="Arial" panose="020B0604020202020204" pitchFamily="34" charset="0"/>
              </a:rPr>
              <a:t>access to pasture and the outdoors</a:t>
            </a:r>
            <a:r>
              <a:rPr lang="en-US" sz="2200">
                <a:solidFill>
                  <a:srgbClr val="6A6A6A"/>
                </a:solidFill>
                <a:latin typeface="Arial" panose="020B0604020202020204" pitchFamily="34" charset="0"/>
                <a:cs typeface="Arial" panose="020B0604020202020204" pitchFamily="34" charset="0"/>
              </a:rPr>
              <a:t>.</a:t>
            </a:r>
          </a:p>
          <a:p>
            <a:endParaRPr lang="en-US" sz="2200">
              <a:solidFill>
                <a:srgbClr val="6A6A6A"/>
              </a:solidFill>
              <a:latin typeface="Arial" panose="020B0604020202020204" pitchFamily="34" charset="0"/>
              <a:cs typeface="Arial" panose="020B0604020202020204" pitchFamily="34" charset="0"/>
            </a:endParaRPr>
          </a:p>
          <a:p>
            <a:endParaRPr lang="en-US" sz="2200">
              <a:solidFill>
                <a:srgbClr val="6A6A6A"/>
              </a:solidFill>
              <a:latin typeface="Arial" panose="020B0604020202020204" pitchFamily="34" charset="0"/>
              <a:cs typeface="Arial" panose="020B0604020202020204" pitchFamily="34" charset="0"/>
            </a:endParaRPr>
          </a:p>
          <a:p>
            <a:r>
              <a:rPr lang="en-US" sz="2200">
                <a:solidFill>
                  <a:srgbClr val="6A6A6A"/>
                </a:solidFill>
                <a:latin typeface="Arial" panose="020B0604020202020204" pitchFamily="34" charset="0"/>
                <a:cs typeface="Arial" panose="020B0604020202020204" pitchFamily="34" charset="0"/>
              </a:rPr>
              <a:t>Animals must be </a:t>
            </a:r>
            <a:r>
              <a:rPr lang="en-US" sz="2200" b="1">
                <a:solidFill>
                  <a:srgbClr val="6A6A6A"/>
                </a:solidFill>
                <a:latin typeface="Arial" panose="020B0604020202020204" pitchFamily="34" charset="0"/>
                <a:cs typeface="Arial" panose="020B0604020202020204" pitchFamily="34" charset="0"/>
              </a:rPr>
              <a:t>raised on certified organic land, </a:t>
            </a:r>
            <a:br>
              <a:rPr lang="en-US" sz="2200" b="1">
                <a:solidFill>
                  <a:srgbClr val="6A6A6A"/>
                </a:solidFill>
                <a:latin typeface="Arial" panose="020B0604020202020204" pitchFamily="34" charset="0"/>
                <a:cs typeface="Arial" panose="020B0604020202020204" pitchFamily="34" charset="0"/>
              </a:rPr>
            </a:br>
            <a:r>
              <a:rPr lang="en-US" sz="2200" b="1">
                <a:solidFill>
                  <a:srgbClr val="6A6A6A"/>
                </a:solidFill>
                <a:latin typeface="Arial" panose="020B0604020202020204" pitchFamily="34" charset="0"/>
                <a:cs typeface="Arial" panose="020B0604020202020204" pitchFamily="34" charset="0"/>
              </a:rPr>
              <a:t>fed 100% certified organic feed, </a:t>
            </a:r>
            <a:r>
              <a:rPr lang="en-US" sz="2200">
                <a:solidFill>
                  <a:srgbClr val="6A6A6A"/>
                </a:solidFill>
                <a:latin typeface="Arial" panose="020B0604020202020204" pitchFamily="34" charset="0"/>
                <a:cs typeface="Arial" panose="020B0604020202020204" pitchFamily="34" charset="0"/>
              </a:rPr>
              <a:t>and</a:t>
            </a:r>
            <a:r>
              <a:rPr lang="en-US" sz="2200" b="1">
                <a:solidFill>
                  <a:srgbClr val="6A6A6A"/>
                </a:solidFill>
                <a:latin typeface="Arial" panose="020B0604020202020204" pitchFamily="34" charset="0"/>
                <a:cs typeface="Arial" panose="020B0604020202020204" pitchFamily="34" charset="0"/>
              </a:rPr>
              <a:t> managed without antibiotics, growth hormones or slaughter byproducts</a:t>
            </a:r>
            <a:r>
              <a:rPr lang="en-US" sz="2200">
                <a:solidFill>
                  <a:srgbClr val="6A6A6A"/>
                </a:solidFill>
                <a:latin typeface="Arial" panose="020B0604020202020204" pitchFamily="34" charset="0"/>
                <a:cs typeface="Arial" panose="020B0604020202020204" pitchFamily="34" charset="0"/>
              </a:rPr>
              <a:t>.</a:t>
            </a:r>
          </a:p>
          <a:p>
            <a:endParaRPr lang="en-US" sz="2400">
              <a:solidFill>
                <a:srgbClr val="6A6A6A"/>
              </a:solidFill>
              <a:latin typeface="Arial" panose="020B0604020202020204" pitchFamily="34" charset="0"/>
              <a:cs typeface="Arial" panose="020B0604020202020204" pitchFamily="34" charset="0"/>
            </a:endParaRPr>
          </a:p>
          <a:p>
            <a:endParaRPr lang="en-US" sz="2400" b="1">
              <a:solidFill>
                <a:srgbClr val="A2B2B6"/>
              </a:solidFill>
              <a:latin typeface="Arial" panose="020B0604020202020204" pitchFamily="34" charset="0"/>
              <a:cs typeface="Arial" panose="020B0604020202020204" pitchFamily="34" charset="0"/>
            </a:endParaRPr>
          </a:p>
          <a:p>
            <a:r>
              <a:rPr lang="en-US" sz="3200" b="1">
                <a:solidFill>
                  <a:srgbClr val="97CA3D"/>
                </a:solidFill>
                <a:latin typeface="Arial" panose="020B0604020202020204" pitchFamily="34" charset="0"/>
                <a:cs typeface="Arial" panose="020B0604020202020204" pitchFamily="34" charset="0"/>
              </a:rPr>
              <a:t>The result? </a:t>
            </a:r>
            <a:r>
              <a:rPr lang="en-US" sz="2200" i="1">
                <a:solidFill>
                  <a:srgbClr val="6A6A6A"/>
                </a:solidFill>
                <a:latin typeface="Arial" panose="020B0604020202020204" pitchFamily="34" charset="0"/>
                <a:cs typeface="Arial" panose="020B0604020202020204" pitchFamily="34" charset="0"/>
              </a:rPr>
              <a:t>Healthy, happy animals that exhibit the behaviors nature intended and consumers expect.</a:t>
            </a:r>
          </a:p>
        </p:txBody>
      </p:sp>
      <p:sp>
        <p:nvSpPr>
          <p:cNvPr id="2" name="TextBox 1">
            <a:extLst>
              <a:ext uri="{FF2B5EF4-FFF2-40B4-BE49-F238E27FC236}">
                <a16:creationId xmlns:a16="http://schemas.microsoft.com/office/drawing/2014/main" id="{86695FC3-14E4-2B6F-407D-FAA4022E0774}"/>
              </a:ext>
            </a:extLst>
          </p:cNvPr>
          <p:cNvSpPr txBox="1"/>
          <p:nvPr/>
        </p:nvSpPr>
        <p:spPr>
          <a:xfrm>
            <a:off x="10810702" y="4069718"/>
            <a:ext cx="5757349" cy="36427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560"/>
              </a:lnSpc>
            </a:pPr>
            <a:r>
              <a:rPr lang="en-US" sz="2000" b="1" dirty="0">
                <a:solidFill>
                  <a:srgbClr val="97CA3D"/>
                </a:solidFill>
                <a:latin typeface="Arial"/>
                <a:cs typeface="Arial"/>
              </a:rPr>
              <a:t>Organic farmers  </a:t>
            </a:r>
            <a:r>
              <a:rPr lang="en-US" sz="2000" dirty="0">
                <a:solidFill>
                  <a:srgbClr val="6A6A6A"/>
                </a:solidFill>
                <a:latin typeface="Arial"/>
                <a:cs typeface="Arial"/>
              </a:rPr>
              <a:t>are required to raise animals without the use of antibiotics or synthetic growth hormones. Animals must have 100% organic feed and safe, comfortable living conditions that accommodate health and natural behaviors. </a:t>
            </a:r>
            <a:endParaRPr lang="en-US" sz="2000">
              <a:solidFill>
                <a:srgbClr val="6A6A6A"/>
              </a:solidFill>
              <a:latin typeface="Arial" panose="020B0604020202020204" pitchFamily="34" charset="0"/>
              <a:cs typeface="Arial" panose="020B0604020202020204" pitchFamily="34" charset="0"/>
            </a:endParaRPr>
          </a:p>
          <a:p>
            <a:pPr>
              <a:lnSpc>
                <a:spcPts val="2560"/>
              </a:lnSpc>
            </a:pPr>
            <a:endParaRPr lang="en-US" sz="2000">
              <a:solidFill>
                <a:srgbClr val="6A6A6A"/>
              </a:solidFill>
              <a:latin typeface="Arial" panose="020B0604020202020204" pitchFamily="34" charset="0"/>
              <a:cs typeface="Arial" panose="020B0604020202020204" pitchFamily="34" charset="0"/>
            </a:endParaRPr>
          </a:p>
          <a:p>
            <a:pPr>
              <a:lnSpc>
                <a:spcPts val="2560"/>
              </a:lnSpc>
            </a:pPr>
            <a:r>
              <a:rPr lang="en-US" sz="2000" b="1" dirty="0">
                <a:solidFill>
                  <a:srgbClr val="97CA3D"/>
                </a:solidFill>
                <a:latin typeface="Arial"/>
                <a:cs typeface="Arial"/>
              </a:rPr>
              <a:t>Organic farmers  </a:t>
            </a:r>
            <a:r>
              <a:rPr lang="en-US" sz="2000" dirty="0">
                <a:solidFill>
                  <a:srgbClr val="6A6A6A"/>
                </a:solidFill>
                <a:latin typeface="Arial"/>
                <a:cs typeface="Arial"/>
              </a:rPr>
              <a:t>must provide their animals with access to the outdoors and pasture so that they can freely roam about. In fact, organic standards require that cows graze on grass for a minimum </a:t>
            </a:r>
            <a:endParaRPr lang="en-US" sz="2000">
              <a:solidFill>
                <a:srgbClr val="6A6A6A"/>
              </a:solidFill>
              <a:latin typeface="Arial" panose="020B0604020202020204" pitchFamily="34" charset="0"/>
              <a:cs typeface="Arial" panose="020B0604020202020204" pitchFamily="34" charset="0"/>
            </a:endParaRPr>
          </a:p>
          <a:p>
            <a:pPr>
              <a:lnSpc>
                <a:spcPts val="2560"/>
              </a:lnSpc>
            </a:pPr>
            <a:r>
              <a:rPr lang="en-US" sz="2000" dirty="0">
                <a:solidFill>
                  <a:srgbClr val="6A6A6A"/>
                </a:solidFill>
                <a:latin typeface="Arial"/>
                <a:cs typeface="Arial"/>
              </a:rPr>
              <a:t>of one third of their lives.</a:t>
            </a:r>
          </a:p>
        </p:txBody>
      </p:sp>
    </p:spTree>
    <p:extLst>
      <p:ext uri="{BB962C8B-B14F-4D97-AF65-F5344CB8AC3E}">
        <p14:creationId xmlns:p14="http://schemas.microsoft.com/office/powerpoint/2010/main" val="297887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9A0639-CC75-4F85-E9B1-6B407F9B9206}"/>
              </a:ext>
            </a:extLst>
          </p:cNvPr>
          <p:cNvSpPr/>
          <p:nvPr/>
        </p:nvSpPr>
        <p:spPr>
          <a:xfrm>
            <a:off x="0" y="2836320"/>
            <a:ext cx="18288000" cy="5964780"/>
          </a:xfrm>
          <a:prstGeom prst="rect">
            <a:avLst/>
          </a:prstGeom>
          <a:solidFill>
            <a:srgbClr val="FAE21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4">
            <a:extLst>
              <a:ext uri="{FF2B5EF4-FFF2-40B4-BE49-F238E27FC236}">
                <a16:creationId xmlns:a16="http://schemas.microsoft.com/office/drawing/2014/main" id="{9AC4268F-EAA3-C39E-F421-99E7FE4F4A5C}"/>
              </a:ext>
            </a:extLst>
          </p:cNvPr>
          <p:cNvSpPr txBox="1"/>
          <p:nvPr/>
        </p:nvSpPr>
        <p:spPr>
          <a:xfrm>
            <a:off x="1491343" y="1826095"/>
            <a:ext cx="9035143" cy="756617"/>
          </a:xfrm>
          <a:prstGeom prst="rect">
            <a:avLst/>
          </a:prstGeom>
        </p:spPr>
        <p:txBody>
          <a:bodyPr wrap="square" lIns="0" tIns="0" rIns="0" bIns="0" rtlCol="0" anchor="t">
            <a:spAutoFit/>
          </a:bodyPr>
          <a:lstStyle/>
          <a:p>
            <a:pPr>
              <a:lnSpc>
                <a:spcPts val="5880"/>
              </a:lnSpc>
            </a:pPr>
            <a:r>
              <a:rPr lang="en-US" sz="6000" b="1" spc="100">
                <a:solidFill>
                  <a:srgbClr val="6A6A6A"/>
                </a:solidFill>
                <a:latin typeface="Arial" panose="020B0604020202020204" pitchFamily="34" charset="0"/>
                <a:cs typeface="Arial" panose="020B0604020202020204" pitchFamily="34" charset="0"/>
              </a:rPr>
              <a:t>GOOD FOR BUSINESS</a:t>
            </a:r>
          </a:p>
        </p:txBody>
      </p:sp>
      <p:sp>
        <p:nvSpPr>
          <p:cNvPr id="14" name="TextBox 13">
            <a:extLst>
              <a:ext uri="{FF2B5EF4-FFF2-40B4-BE49-F238E27FC236}">
                <a16:creationId xmlns:a16="http://schemas.microsoft.com/office/drawing/2014/main" id="{4395E875-55F3-C665-83C0-FBFC73A707C6}"/>
              </a:ext>
            </a:extLst>
          </p:cNvPr>
          <p:cNvSpPr txBox="1"/>
          <p:nvPr/>
        </p:nvSpPr>
        <p:spPr>
          <a:xfrm>
            <a:off x="1524000" y="3319354"/>
            <a:ext cx="7064830" cy="25058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60"/>
              </a:lnSpc>
            </a:pPr>
            <a:r>
              <a:rPr lang="en-US" sz="2400">
                <a:solidFill>
                  <a:srgbClr val="6A6A6A"/>
                </a:solidFill>
                <a:latin typeface="Arial" panose="020B0604020202020204" pitchFamily="34" charset="0"/>
                <a:cs typeface="Arial" panose="020B0604020202020204" pitchFamily="34" charset="0"/>
              </a:rPr>
              <a:t>Customers want to know that brands and retailers have carefully considered their values and integrated purpose and societal impact into </a:t>
            </a:r>
            <a:br>
              <a:rPr lang="en-US" sz="2400">
                <a:solidFill>
                  <a:srgbClr val="6A6A6A"/>
                </a:solidFill>
                <a:latin typeface="Arial" panose="020B0604020202020204" pitchFamily="34" charset="0"/>
                <a:cs typeface="Arial" panose="020B0604020202020204" pitchFamily="34" charset="0"/>
              </a:rPr>
            </a:br>
            <a:r>
              <a:rPr lang="en-US" sz="2400">
                <a:solidFill>
                  <a:srgbClr val="6A6A6A"/>
                </a:solidFill>
                <a:latin typeface="Arial" panose="020B0604020202020204" pitchFamily="34" charset="0"/>
                <a:cs typeface="Arial" panose="020B0604020202020204" pitchFamily="34" charset="0"/>
              </a:rPr>
              <a:t>the products they sell. Most surveyed consumers reported that organic was the label that best embodies their values.</a:t>
            </a:r>
          </a:p>
        </p:txBody>
      </p:sp>
      <p:pic>
        <p:nvPicPr>
          <p:cNvPr id="5" name="Picture 4">
            <a:extLst>
              <a:ext uri="{FF2B5EF4-FFF2-40B4-BE49-F238E27FC236}">
                <a16:creationId xmlns:a16="http://schemas.microsoft.com/office/drawing/2014/main" id="{43682056-ACB4-5ADD-AB2A-943E04AEF0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965" y="7163738"/>
            <a:ext cx="1249330" cy="1046609"/>
          </a:xfrm>
          <a:prstGeom prst="rect">
            <a:avLst/>
          </a:prstGeom>
        </p:spPr>
      </p:pic>
      <p:sp>
        <p:nvSpPr>
          <p:cNvPr id="3" name="Slide Number Placeholder 5">
            <a:extLst>
              <a:ext uri="{FF2B5EF4-FFF2-40B4-BE49-F238E27FC236}">
                <a16:creationId xmlns:a16="http://schemas.microsoft.com/office/drawing/2014/main" id="{D95F0B95-C755-AF68-D8A7-FD924234EF1B}"/>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15</a:t>
            </a:fld>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8FF1CF0-D9CD-F18E-C12B-3A8858BF2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433" y="7080918"/>
            <a:ext cx="1129429" cy="1129429"/>
          </a:xfrm>
          <a:prstGeom prst="rect">
            <a:avLst/>
          </a:prstGeom>
        </p:spPr>
      </p:pic>
      <p:sp>
        <p:nvSpPr>
          <p:cNvPr id="18" name="TextBox 17">
            <a:extLst>
              <a:ext uri="{FF2B5EF4-FFF2-40B4-BE49-F238E27FC236}">
                <a16:creationId xmlns:a16="http://schemas.microsoft.com/office/drawing/2014/main" id="{F9559DB1-571D-A155-6709-B96066DA7850}"/>
              </a:ext>
            </a:extLst>
          </p:cNvPr>
          <p:cNvSpPr txBox="1"/>
          <p:nvPr/>
        </p:nvSpPr>
        <p:spPr>
          <a:xfrm>
            <a:off x="9450249" y="8133935"/>
            <a:ext cx="1984917"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100" b="1" spc="100">
                <a:solidFill>
                  <a:srgbClr val="6A6A6A"/>
                </a:solidFill>
                <a:latin typeface="Arial" panose="020B0604020202020204" pitchFamily="34" charset="0"/>
                <a:cs typeface="Arial" panose="020B0604020202020204" pitchFamily="34" charset="0"/>
              </a:rPr>
              <a:t>ORGANIC WHEEL </a:t>
            </a:r>
            <a:br>
              <a:rPr lang="en-US" sz="1100" b="1" spc="100">
                <a:solidFill>
                  <a:srgbClr val="6A6A6A"/>
                </a:solidFill>
                <a:latin typeface="Arial" panose="020B0604020202020204" pitchFamily="34" charset="0"/>
                <a:cs typeface="Arial" panose="020B0604020202020204" pitchFamily="34" charset="0"/>
              </a:rPr>
            </a:br>
            <a:r>
              <a:rPr lang="en-US" sz="1100" b="1" spc="100">
                <a:solidFill>
                  <a:srgbClr val="6A6A6A"/>
                </a:solidFill>
                <a:latin typeface="Arial" panose="020B0604020202020204" pitchFamily="34" charset="0"/>
                <a:cs typeface="Arial" panose="020B0604020202020204" pitchFamily="34" charset="0"/>
              </a:rPr>
              <a:t>OF SUSTAINABILITY</a:t>
            </a:r>
          </a:p>
        </p:txBody>
      </p:sp>
      <p:pic>
        <p:nvPicPr>
          <p:cNvPr id="7" name="Picture 6">
            <a:extLst>
              <a:ext uri="{FF2B5EF4-FFF2-40B4-BE49-F238E27FC236}">
                <a16:creationId xmlns:a16="http://schemas.microsoft.com/office/drawing/2014/main" id="{DC9D83E8-6AEC-5B82-72A9-5506274D6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6505" y="3139032"/>
            <a:ext cx="4979390" cy="5164180"/>
          </a:xfrm>
          <a:prstGeom prst="rect">
            <a:avLst/>
          </a:prstGeom>
        </p:spPr>
      </p:pic>
      <p:pic>
        <p:nvPicPr>
          <p:cNvPr id="16" name="Picture 15">
            <a:extLst>
              <a:ext uri="{FF2B5EF4-FFF2-40B4-BE49-F238E27FC236}">
                <a16:creationId xmlns:a16="http://schemas.microsoft.com/office/drawing/2014/main" id="{78932E92-3AC5-FB5E-F67C-959495367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5986" y="2195106"/>
            <a:ext cx="4880989" cy="7123500"/>
          </a:xfrm>
          <a:prstGeom prst="rect">
            <a:avLst/>
          </a:prstGeom>
        </p:spPr>
      </p:pic>
    </p:spTree>
    <p:extLst>
      <p:ext uri="{BB962C8B-B14F-4D97-AF65-F5344CB8AC3E}">
        <p14:creationId xmlns:p14="http://schemas.microsoft.com/office/powerpoint/2010/main" val="15974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D4E171-1557-9941-2979-FD812A871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5387" y="4708057"/>
            <a:ext cx="7229186" cy="4063226"/>
          </a:xfrm>
          <a:prstGeom prst="rect">
            <a:avLst/>
          </a:prstGeom>
        </p:spPr>
      </p:pic>
      <p:pic>
        <p:nvPicPr>
          <p:cNvPr id="22" name="Picture 21">
            <a:extLst>
              <a:ext uri="{FF2B5EF4-FFF2-40B4-BE49-F238E27FC236}">
                <a16:creationId xmlns:a16="http://schemas.microsoft.com/office/drawing/2014/main" id="{21B4A2CF-2EA3-E9B7-9E0C-0CE91B9402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2" t="3232" r="2858" b="20990"/>
          <a:stretch/>
        </p:blipFill>
        <p:spPr>
          <a:xfrm>
            <a:off x="11055387" y="293914"/>
            <a:ext cx="3357298" cy="4338844"/>
          </a:xfrm>
          <a:prstGeom prst="rect">
            <a:avLst/>
          </a:prstGeom>
        </p:spPr>
      </p:pic>
      <p:pic>
        <p:nvPicPr>
          <p:cNvPr id="26" name="Picture 25">
            <a:extLst>
              <a:ext uri="{FF2B5EF4-FFF2-40B4-BE49-F238E27FC236}">
                <a16:creationId xmlns:a16="http://schemas.microsoft.com/office/drawing/2014/main" id="{81A9C1B8-E3F0-A00B-8E5E-2F0072C65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936" y="2443127"/>
            <a:ext cx="5490551" cy="6019717"/>
          </a:xfrm>
          <a:prstGeom prst="rect">
            <a:avLst/>
          </a:prstGeom>
        </p:spPr>
      </p:pic>
      <p:pic>
        <p:nvPicPr>
          <p:cNvPr id="23" name="Picture 22">
            <a:extLst>
              <a:ext uri="{FF2B5EF4-FFF2-40B4-BE49-F238E27FC236}">
                <a16:creationId xmlns:a16="http://schemas.microsoft.com/office/drawing/2014/main" id="{CEB5F745-D654-D1DF-B921-4CC2B118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9572" y="4669237"/>
            <a:ext cx="3207013" cy="3793607"/>
          </a:xfrm>
          <a:prstGeom prst="rect">
            <a:avLst/>
          </a:prstGeom>
        </p:spPr>
      </p:pic>
      <p:pic>
        <p:nvPicPr>
          <p:cNvPr id="24" name="Picture 23">
            <a:extLst>
              <a:ext uri="{FF2B5EF4-FFF2-40B4-BE49-F238E27FC236}">
                <a16:creationId xmlns:a16="http://schemas.microsoft.com/office/drawing/2014/main" id="{06D94327-9C55-84C9-B7B9-0B0652AD9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348" y="4669237"/>
            <a:ext cx="3207013" cy="3793607"/>
          </a:xfrm>
          <a:prstGeom prst="rect">
            <a:avLst/>
          </a:prstGeom>
        </p:spPr>
      </p:pic>
      <p:sp>
        <p:nvSpPr>
          <p:cNvPr id="3" name="TextBox 4">
            <a:extLst>
              <a:ext uri="{FF2B5EF4-FFF2-40B4-BE49-F238E27FC236}">
                <a16:creationId xmlns:a16="http://schemas.microsoft.com/office/drawing/2014/main" id="{4E030904-E05C-7325-38AD-AA666CAF5493}"/>
              </a:ext>
            </a:extLst>
          </p:cNvPr>
          <p:cNvSpPr txBox="1"/>
          <p:nvPr/>
        </p:nvSpPr>
        <p:spPr>
          <a:xfrm>
            <a:off x="1524001" y="1907046"/>
            <a:ext cx="6527470" cy="2513509"/>
          </a:xfrm>
          <a:prstGeom prst="rect">
            <a:avLst/>
          </a:prstGeom>
        </p:spPr>
        <p:txBody>
          <a:bodyPr wrap="square" lIns="0" tIns="0" rIns="0" bIns="0" rtlCol="0" anchor="t">
            <a:spAutoFit/>
          </a:bodyPr>
          <a:lstStyle/>
          <a:p>
            <a:pPr>
              <a:lnSpc>
                <a:spcPts val="4880"/>
              </a:lnSpc>
            </a:pPr>
            <a:r>
              <a:rPr lang="en-US" sz="4200" b="1">
                <a:solidFill>
                  <a:srgbClr val="6A6A6A"/>
                </a:solidFill>
                <a:latin typeface="Arial" panose="020B0604020202020204" pitchFamily="34" charset="0"/>
                <a:cs typeface="Arial" panose="020B0604020202020204" pitchFamily="34" charset="0"/>
              </a:rPr>
              <a:t>U.S. Organic Sales Reached a Record High of Over $63 Billion </a:t>
            </a:r>
            <a:br>
              <a:rPr lang="en-US" sz="4200" b="1">
                <a:solidFill>
                  <a:srgbClr val="6A6A6A"/>
                </a:solidFill>
                <a:latin typeface="Arial" panose="020B0604020202020204" pitchFamily="34" charset="0"/>
                <a:cs typeface="Arial" panose="020B0604020202020204" pitchFamily="34" charset="0"/>
              </a:rPr>
            </a:br>
            <a:r>
              <a:rPr lang="en-US" sz="4200" b="1">
                <a:solidFill>
                  <a:srgbClr val="6A6A6A"/>
                </a:solidFill>
                <a:latin typeface="Arial" panose="020B0604020202020204" pitchFamily="34" charset="0"/>
                <a:cs typeface="Arial" panose="020B0604020202020204" pitchFamily="34" charset="0"/>
              </a:rPr>
              <a:t>in 2021</a:t>
            </a:r>
          </a:p>
        </p:txBody>
      </p:sp>
      <p:sp>
        <p:nvSpPr>
          <p:cNvPr id="4" name="TextBox 4">
            <a:extLst>
              <a:ext uri="{FF2B5EF4-FFF2-40B4-BE49-F238E27FC236}">
                <a16:creationId xmlns:a16="http://schemas.microsoft.com/office/drawing/2014/main" id="{18D0BA65-7C90-A3B9-53E4-AFFB86ECBDC7}"/>
              </a:ext>
            </a:extLst>
          </p:cNvPr>
          <p:cNvSpPr txBox="1"/>
          <p:nvPr/>
        </p:nvSpPr>
        <p:spPr>
          <a:xfrm>
            <a:off x="1948070" y="8567960"/>
            <a:ext cx="2037717" cy="288220"/>
          </a:xfrm>
          <a:prstGeom prst="rect">
            <a:avLst/>
          </a:prstGeom>
        </p:spPr>
        <p:txBody>
          <a:bodyPr wrap="square" lIns="0" tIns="0" rIns="0" bIns="0" rtlCol="0" anchor="t">
            <a:spAutoFit/>
          </a:bodyPr>
          <a:lstStyle/>
          <a:p>
            <a:pPr algn="ctr">
              <a:lnSpc>
                <a:spcPts val="2420"/>
              </a:lnSpc>
            </a:pPr>
            <a:r>
              <a:rPr lang="en-US" sz="1900" b="1" spc="100">
                <a:solidFill>
                  <a:srgbClr val="6A6A6A"/>
                </a:solidFill>
                <a:latin typeface="Arial" panose="020B0604020202020204" pitchFamily="34" charset="0"/>
                <a:cs typeface="Arial" panose="020B0604020202020204" pitchFamily="34" charset="0"/>
              </a:rPr>
              <a:t>FOOD</a:t>
            </a:r>
          </a:p>
        </p:txBody>
      </p:sp>
      <p:sp>
        <p:nvSpPr>
          <p:cNvPr id="5" name="TextBox 4">
            <a:extLst>
              <a:ext uri="{FF2B5EF4-FFF2-40B4-BE49-F238E27FC236}">
                <a16:creationId xmlns:a16="http://schemas.microsoft.com/office/drawing/2014/main" id="{A962A5E1-5C77-1962-55BC-FFB0F6BB6E8A}"/>
              </a:ext>
            </a:extLst>
          </p:cNvPr>
          <p:cNvSpPr txBox="1"/>
          <p:nvPr/>
        </p:nvSpPr>
        <p:spPr>
          <a:xfrm>
            <a:off x="4487830" y="8567960"/>
            <a:ext cx="1963333" cy="288220"/>
          </a:xfrm>
          <a:prstGeom prst="rect">
            <a:avLst/>
          </a:prstGeom>
        </p:spPr>
        <p:txBody>
          <a:bodyPr wrap="square" lIns="0" tIns="0" rIns="0" bIns="0" rtlCol="0" anchor="t">
            <a:spAutoFit/>
          </a:bodyPr>
          <a:lstStyle/>
          <a:p>
            <a:pPr algn="ctr">
              <a:lnSpc>
                <a:spcPts val="2420"/>
              </a:lnSpc>
            </a:pPr>
            <a:r>
              <a:rPr lang="en-US" sz="1900" b="1" spc="100">
                <a:solidFill>
                  <a:srgbClr val="6A6A6A"/>
                </a:solidFill>
                <a:latin typeface="Arial" panose="020B0604020202020204" pitchFamily="34" charset="0"/>
                <a:cs typeface="Arial" panose="020B0604020202020204" pitchFamily="34" charset="0"/>
              </a:rPr>
              <a:t>NON-FOOD</a:t>
            </a:r>
          </a:p>
        </p:txBody>
      </p:sp>
      <p:sp>
        <p:nvSpPr>
          <p:cNvPr id="6" name="TextBox 5">
            <a:extLst>
              <a:ext uri="{FF2B5EF4-FFF2-40B4-BE49-F238E27FC236}">
                <a16:creationId xmlns:a16="http://schemas.microsoft.com/office/drawing/2014/main" id="{B5A7CBC2-5EAB-C0F4-9CAA-BD7DF995D8AE}"/>
              </a:ext>
            </a:extLst>
          </p:cNvPr>
          <p:cNvSpPr txBox="1"/>
          <p:nvPr/>
        </p:nvSpPr>
        <p:spPr>
          <a:xfrm>
            <a:off x="6823470" y="8567960"/>
            <a:ext cx="3563483" cy="288220"/>
          </a:xfrm>
          <a:prstGeom prst="rect">
            <a:avLst/>
          </a:prstGeom>
        </p:spPr>
        <p:txBody>
          <a:bodyPr wrap="square" lIns="0" tIns="0" rIns="0" bIns="0" rtlCol="0" anchor="t">
            <a:spAutoFit/>
          </a:bodyPr>
          <a:lstStyle/>
          <a:p>
            <a:pPr algn="ctr">
              <a:lnSpc>
                <a:spcPts val="2420"/>
              </a:lnSpc>
            </a:pPr>
            <a:r>
              <a:rPr lang="en-US" sz="1900" b="1" spc="100">
                <a:solidFill>
                  <a:srgbClr val="6A6A6A"/>
                </a:solidFill>
                <a:latin typeface="Arial" panose="020B0604020202020204" pitchFamily="34" charset="0"/>
                <a:cs typeface="Arial" panose="020B0604020202020204" pitchFamily="34" charset="0"/>
              </a:rPr>
              <a:t>CERTIFIED OPERATIONS</a:t>
            </a:r>
          </a:p>
        </p:txBody>
      </p:sp>
      <p:sp>
        <p:nvSpPr>
          <p:cNvPr id="7" name="TextBox 4">
            <a:extLst>
              <a:ext uri="{FF2B5EF4-FFF2-40B4-BE49-F238E27FC236}">
                <a16:creationId xmlns:a16="http://schemas.microsoft.com/office/drawing/2014/main" id="{EBEA96A2-6098-750C-A981-656F32B7C110}"/>
              </a:ext>
            </a:extLst>
          </p:cNvPr>
          <p:cNvSpPr txBox="1"/>
          <p:nvPr/>
        </p:nvSpPr>
        <p:spPr>
          <a:xfrm>
            <a:off x="1290763" y="5870118"/>
            <a:ext cx="3316183" cy="736740"/>
          </a:xfrm>
          <a:prstGeom prst="rect">
            <a:avLst/>
          </a:prstGeom>
        </p:spPr>
        <p:txBody>
          <a:bodyPr wrap="square" lIns="0" tIns="0" rIns="0" bIns="0" rtlCol="0" anchor="t">
            <a:spAutoFit/>
          </a:bodyPr>
          <a:lstStyle/>
          <a:p>
            <a:pPr algn="ctr">
              <a:lnSpc>
                <a:spcPts val="3020"/>
              </a:lnSpc>
            </a:pPr>
            <a:r>
              <a:rPr lang="en-US" sz="3600" b="1">
                <a:solidFill>
                  <a:schemeClr val="bg1"/>
                </a:solidFill>
                <a:latin typeface="Arial" panose="020B0604020202020204" pitchFamily="34" charset="0"/>
                <a:cs typeface="Arial" panose="020B0604020202020204" pitchFamily="34" charset="0"/>
              </a:rPr>
              <a:t>$56,485 </a:t>
            </a:r>
            <a:br>
              <a:rPr lang="en-US" sz="3200" b="1">
                <a:solidFill>
                  <a:schemeClr val="bg1"/>
                </a:solidFill>
                <a:latin typeface="Arial" panose="020B0604020202020204" pitchFamily="34" charset="0"/>
                <a:cs typeface="Arial" panose="020B0604020202020204" pitchFamily="34" charset="0"/>
              </a:rPr>
            </a:br>
            <a:r>
              <a:rPr lang="en-US" sz="2100" b="1">
                <a:solidFill>
                  <a:schemeClr val="bg1"/>
                </a:solidFill>
                <a:latin typeface="Arial" panose="020B0604020202020204" pitchFamily="34" charset="0"/>
                <a:cs typeface="Arial" panose="020B0604020202020204" pitchFamily="34" charset="0"/>
              </a:rPr>
              <a:t>BILLION</a:t>
            </a:r>
          </a:p>
        </p:txBody>
      </p:sp>
      <p:sp>
        <p:nvSpPr>
          <p:cNvPr id="8" name="TextBox 4">
            <a:extLst>
              <a:ext uri="{FF2B5EF4-FFF2-40B4-BE49-F238E27FC236}">
                <a16:creationId xmlns:a16="http://schemas.microsoft.com/office/drawing/2014/main" id="{3C3D3CBB-118A-9193-EF76-568FBF56818D}"/>
              </a:ext>
            </a:extLst>
          </p:cNvPr>
          <p:cNvSpPr txBox="1"/>
          <p:nvPr/>
        </p:nvSpPr>
        <p:spPr>
          <a:xfrm>
            <a:off x="3804987" y="5870118"/>
            <a:ext cx="3316183" cy="736740"/>
          </a:xfrm>
          <a:prstGeom prst="rect">
            <a:avLst/>
          </a:prstGeom>
        </p:spPr>
        <p:txBody>
          <a:bodyPr wrap="square" lIns="0" tIns="0" rIns="0" bIns="0" rtlCol="0" anchor="t">
            <a:spAutoFit/>
          </a:bodyPr>
          <a:lstStyle/>
          <a:p>
            <a:pPr algn="ctr">
              <a:lnSpc>
                <a:spcPts val="3020"/>
              </a:lnSpc>
            </a:pPr>
            <a:r>
              <a:rPr lang="en-US" sz="3600" b="1">
                <a:solidFill>
                  <a:schemeClr val="bg1"/>
                </a:solidFill>
                <a:latin typeface="Arial" panose="020B0604020202020204" pitchFamily="34" charset="0"/>
                <a:cs typeface="Arial" panose="020B0604020202020204" pitchFamily="34" charset="0"/>
              </a:rPr>
              <a:t>$5,438 </a:t>
            </a:r>
            <a:br>
              <a:rPr lang="en-US" sz="3200" b="1">
                <a:solidFill>
                  <a:schemeClr val="bg1"/>
                </a:solidFill>
                <a:latin typeface="Arial" panose="020B0604020202020204" pitchFamily="34" charset="0"/>
                <a:cs typeface="Arial" panose="020B0604020202020204" pitchFamily="34" charset="0"/>
              </a:rPr>
            </a:br>
            <a:r>
              <a:rPr lang="en-US" sz="2100" b="1">
                <a:solidFill>
                  <a:schemeClr val="bg1"/>
                </a:solidFill>
                <a:latin typeface="Arial" panose="020B0604020202020204" pitchFamily="34" charset="0"/>
                <a:cs typeface="Arial" panose="020B0604020202020204" pitchFamily="34" charset="0"/>
              </a:rPr>
              <a:t>BILLION</a:t>
            </a:r>
          </a:p>
        </p:txBody>
      </p:sp>
      <p:sp>
        <p:nvSpPr>
          <p:cNvPr id="10" name="TextBox 4">
            <a:extLst>
              <a:ext uri="{FF2B5EF4-FFF2-40B4-BE49-F238E27FC236}">
                <a16:creationId xmlns:a16="http://schemas.microsoft.com/office/drawing/2014/main" id="{145BD2F5-92CC-320F-B6F1-7528DDFDDF58}"/>
              </a:ext>
            </a:extLst>
          </p:cNvPr>
          <p:cNvSpPr txBox="1"/>
          <p:nvPr/>
        </p:nvSpPr>
        <p:spPr>
          <a:xfrm>
            <a:off x="6805386" y="5850240"/>
            <a:ext cx="3599651" cy="458844"/>
          </a:xfrm>
          <a:prstGeom prst="rect">
            <a:avLst/>
          </a:prstGeom>
        </p:spPr>
        <p:txBody>
          <a:bodyPr wrap="square" lIns="0" tIns="0" rIns="0" bIns="0" rtlCol="0" anchor="t">
            <a:spAutoFit/>
          </a:bodyPr>
          <a:lstStyle/>
          <a:p>
            <a:pPr algn="ctr">
              <a:lnSpc>
                <a:spcPts val="3220"/>
              </a:lnSpc>
            </a:pPr>
            <a:r>
              <a:rPr lang="en-US" sz="5000" b="1">
                <a:solidFill>
                  <a:srgbClr val="6A6A6A"/>
                </a:solidFill>
                <a:latin typeface="Arial" panose="020B0604020202020204" pitchFamily="34" charset="0"/>
                <a:cs typeface="Arial" panose="020B0604020202020204" pitchFamily="34" charset="0"/>
              </a:rPr>
              <a:t>28,454</a:t>
            </a:r>
          </a:p>
        </p:txBody>
      </p:sp>
      <p:sp>
        <p:nvSpPr>
          <p:cNvPr id="11" name="TextBox 4">
            <a:extLst>
              <a:ext uri="{FF2B5EF4-FFF2-40B4-BE49-F238E27FC236}">
                <a16:creationId xmlns:a16="http://schemas.microsoft.com/office/drawing/2014/main" id="{A1C7D223-3F45-4316-647F-7B471DB6F43F}"/>
              </a:ext>
            </a:extLst>
          </p:cNvPr>
          <p:cNvSpPr txBox="1"/>
          <p:nvPr/>
        </p:nvSpPr>
        <p:spPr>
          <a:xfrm>
            <a:off x="1787612" y="7004466"/>
            <a:ext cx="2322485" cy="1163460"/>
          </a:xfrm>
          <a:prstGeom prst="rect">
            <a:avLst/>
          </a:prstGeom>
        </p:spPr>
        <p:txBody>
          <a:bodyPr wrap="square" lIns="0" tIns="0" rIns="0" bIns="0" rtlCol="0" anchor="t">
            <a:spAutoFit/>
          </a:bodyPr>
          <a:lstStyle/>
          <a:p>
            <a:pPr algn="ctr">
              <a:lnSpc>
                <a:spcPts val="2280"/>
              </a:lnSpc>
            </a:pPr>
            <a:r>
              <a:rPr lang="en-US" sz="1900">
                <a:solidFill>
                  <a:srgbClr val="6A6A6A"/>
                </a:solidFill>
                <a:latin typeface="Arial" panose="020B0604020202020204" pitchFamily="34" charset="0"/>
                <a:cs typeface="Arial" panose="020B0604020202020204" pitchFamily="34" charset="0"/>
              </a:rPr>
              <a:t>Nearly </a:t>
            </a:r>
            <a:br>
              <a:rPr lang="en-US" sz="1900">
                <a:solidFill>
                  <a:srgbClr val="6A6A6A"/>
                </a:solidFill>
                <a:latin typeface="Arial" panose="020B0604020202020204" pitchFamily="34" charset="0"/>
                <a:cs typeface="Arial" panose="020B0604020202020204" pitchFamily="34" charset="0"/>
              </a:rPr>
            </a:br>
            <a:r>
              <a:rPr lang="en-US" sz="1900" b="1">
                <a:solidFill>
                  <a:srgbClr val="6A6A6A"/>
                </a:solidFill>
                <a:latin typeface="Arial" panose="020B0604020202020204" pitchFamily="34" charset="0"/>
                <a:cs typeface="Arial" panose="020B0604020202020204" pitchFamily="34" charset="0"/>
              </a:rPr>
              <a:t>13%</a:t>
            </a:r>
            <a:r>
              <a:rPr lang="en-US" sz="1900">
                <a:solidFill>
                  <a:srgbClr val="6A6A6A"/>
                </a:solidFill>
                <a:latin typeface="Arial" panose="020B0604020202020204" pitchFamily="34" charset="0"/>
                <a:cs typeface="Arial" panose="020B0604020202020204" pitchFamily="34" charset="0"/>
              </a:rPr>
              <a:t> growth </a:t>
            </a:r>
            <a:br>
              <a:rPr lang="en-US" sz="1900">
                <a:solidFill>
                  <a:srgbClr val="6A6A6A"/>
                </a:solidFill>
                <a:latin typeface="Arial" panose="020B0604020202020204" pitchFamily="34" charset="0"/>
                <a:cs typeface="Arial" panose="020B0604020202020204" pitchFamily="34" charset="0"/>
              </a:rPr>
            </a:br>
            <a:r>
              <a:rPr lang="en-US" sz="1900">
                <a:solidFill>
                  <a:srgbClr val="6A6A6A"/>
                </a:solidFill>
                <a:latin typeface="Arial" panose="020B0604020202020204" pitchFamily="34" charset="0"/>
                <a:cs typeface="Arial" panose="020B0604020202020204" pitchFamily="34" charset="0"/>
              </a:rPr>
              <a:t>from </a:t>
            </a:r>
            <a:br>
              <a:rPr lang="en-US" sz="1900">
                <a:solidFill>
                  <a:srgbClr val="6A6A6A"/>
                </a:solidFill>
                <a:latin typeface="Arial" panose="020B0604020202020204" pitchFamily="34" charset="0"/>
                <a:cs typeface="Arial" panose="020B0604020202020204" pitchFamily="34" charset="0"/>
              </a:rPr>
            </a:br>
            <a:r>
              <a:rPr lang="en-US" sz="1900">
                <a:solidFill>
                  <a:srgbClr val="6A6A6A"/>
                </a:solidFill>
                <a:latin typeface="Arial" panose="020B0604020202020204" pitchFamily="34" charset="0"/>
                <a:cs typeface="Arial" panose="020B0604020202020204" pitchFamily="34" charset="0"/>
              </a:rPr>
              <a:t>2020–2021</a:t>
            </a:r>
          </a:p>
        </p:txBody>
      </p:sp>
      <p:sp>
        <p:nvSpPr>
          <p:cNvPr id="12" name="TextBox 4">
            <a:extLst>
              <a:ext uri="{FF2B5EF4-FFF2-40B4-BE49-F238E27FC236}">
                <a16:creationId xmlns:a16="http://schemas.microsoft.com/office/drawing/2014/main" id="{DDE10271-1E8B-DEF4-F759-13FACA34A30D}"/>
              </a:ext>
            </a:extLst>
          </p:cNvPr>
          <p:cNvSpPr txBox="1"/>
          <p:nvPr/>
        </p:nvSpPr>
        <p:spPr>
          <a:xfrm>
            <a:off x="4309918" y="7115872"/>
            <a:ext cx="2306320" cy="1163460"/>
          </a:xfrm>
          <a:prstGeom prst="rect">
            <a:avLst/>
          </a:prstGeom>
        </p:spPr>
        <p:txBody>
          <a:bodyPr wrap="square" lIns="0" tIns="0" rIns="0" bIns="0" rtlCol="0" anchor="t">
            <a:spAutoFit/>
          </a:bodyPr>
          <a:lstStyle/>
          <a:p>
            <a:pPr algn="ctr">
              <a:lnSpc>
                <a:spcPts val="2280"/>
              </a:lnSpc>
            </a:pPr>
            <a:r>
              <a:rPr lang="en-US" sz="1900">
                <a:solidFill>
                  <a:srgbClr val="6A6A6A"/>
                </a:solidFill>
                <a:latin typeface="Arial" panose="020B0604020202020204" pitchFamily="34" charset="0"/>
                <a:cs typeface="Arial" panose="020B0604020202020204" pitchFamily="34" charset="0"/>
              </a:rPr>
              <a:t>Nearly </a:t>
            </a:r>
            <a:br>
              <a:rPr lang="en-US" sz="1900">
                <a:solidFill>
                  <a:srgbClr val="6A6A6A"/>
                </a:solidFill>
                <a:latin typeface="Arial" panose="020B0604020202020204" pitchFamily="34" charset="0"/>
                <a:cs typeface="Arial" panose="020B0604020202020204" pitchFamily="34" charset="0"/>
              </a:rPr>
            </a:br>
            <a:r>
              <a:rPr lang="en-US" sz="1900" b="1">
                <a:solidFill>
                  <a:srgbClr val="6A6A6A"/>
                </a:solidFill>
                <a:latin typeface="Arial" panose="020B0604020202020204" pitchFamily="34" charset="0"/>
                <a:cs typeface="Arial" panose="020B0604020202020204" pitchFamily="34" charset="0"/>
              </a:rPr>
              <a:t>9%</a:t>
            </a:r>
            <a:r>
              <a:rPr lang="en-US" sz="1900">
                <a:solidFill>
                  <a:srgbClr val="6A6A6A"/>
                </a:solidFill>
                <a:latin typeface="Arial" panose="020B0604020202020204" pitchFamily="34" charset="0"/>
                <a:cs typeface="Arial" panose="020B0604020202020204" pitchFamily="34" charset="0"/>
              </a:rPr>
              <a:t> growth </a:t>
            </a:r>
            <a:br>
              <a:rPr lang="en-US" sz="1900">
                <a:solidFill>
                  <a:srgbClr val="6A6A6A"/>
                </a:solidFill>
                <a:latin typeface="Arial" panose="020B0604020202020204" pitchFamily="34" charset="0"/>
                <a:cs typeface="Arial" panose="020B0604020202020204" pitchFamily="34" charset="0"/>
              </a:rPr>
            </a:br>
            <a:r>
              <a:rPr lang="en-US" sz="1900">
                <a:solidFill>
                  <a:srgbClr val="6A6A6A"/>
                </a:solidFill>
                <a:latin typeface="Arial" panose="020B0604020202020204" pitchFamily="34" charset="0"/>
                <a:cs typeface="Arial" panose="020B0604020202020204" pitchFamily="34" charset="0"/>
              </a:rPr>
              <a:t>from </a:t>
            </a:r>
            <a:br>
              <a:rPr lang="en-US" sz="1900">
                <a:solidFill>
                  <a:srgbClr val="6A6A6A"/>
                </a:solidFill>
                <a:latin typeface="Arial" panose="020B0604020202020204" pitchFamily="34" charset="0"/>
                <a:cs typeface="Arial" panose="020B0604020202020204" pitchFamily="34" charset="0"/>
              </a:rPr>
            </a:br>
            <a:r>
              <a:rPr lang="en-US" sz="1900">
                <a:solidFill>
                  <a:srgbClr val="6A6A6A"/>
                </a:solidFill>
                <a:latin typeface="Arial" panose="020B0604020202020204" pitchFamily="34" charset="0"/>
                <a:cs typeface="Arial" panose="020B0604020202020204" pitchFamily="34" charset="0"/>
              </a:rPr>
              <a:t>2020–2021</a:t>
            </a:r>
          </a:p>
        </p:txBody>
      </p:sp>
      <p:sp>
        <p:nvSpPr>
          <p:cNvPr id="13" name="TextBox 4">
            <a:extLst>
              <a:ext uri="{FF2B5EF4-FFF2-40B4-BE49-F238E27FC236}">
                <a16:creationId xmlns:a16="http://schemas.microsoft.com/office/drawing/2014/main" id="{C70BCF59-AB56-E8B3-9C22-C97AC3E89E6B}"/>
              </a:ext>
            </a:extLst>
          </p:cNvPr>
          <p:cNvSpPr txBox="1"/>
          <p:nvPr/>
        </p:nvSpPr>
        <p:spPr>
          <a:xfrm>
            <a:off x="6847169" y="6841420"/>
            <a:ext cx="3516085" cy="1458413"/>
          </a:xfrm>
          <a:prstGeom prst="rect">
            <a:avLst/>
          </a:prstGeom>
        </p:spPr>
        <p:txBody>
          <a:bodyPr wrap="square" lIns="0" tIns="0" rIns="0" bIns="0" rtlCol="0" anchor="t">
            <a:spAutoFit/>
          </a:bodyPr>
          <a:lstStyle/>
          <a:p>
            <a:pPr algn="ctr">
              <a:lnSpc>
                <a:spcPts val="2280"/>
              </a:lnSpc>
            </a:pPr>
            <a:r>
              <a:rPr lang="en-US" sz="2400" b="1">
                <a:solidFill>
                  <a:srgbClr val="6A6A6A"/>
                </a:solidFill>
                <a:latin typeface="Arial" panose="020B0604020202020204" pitchFamily="34" charset="0"/>
                <a:cs typeface="Arial" panose="020B0604020202020204" pitchFamily="34" charset="0"/>
              </a:rPr>
              <a:t>16,585</a:t>
            </a:r>
            <a:r>
              <a:rPr lang="en-US" sz="1900" b="1">
                <a:solidFill>
                  <a:srgbClr val="6A6A6A"/>
                </a:solidFill>
                <a:latin typeface="Arial" panose="020B0604020202020204" pitchFamily="34" charset="0"/>
                <a:cs typeface="Arial" panose="020B0604020202020204" pitchFamily="34" charset="0"/>
              </a:rPr>
              <a:t> </a:t>
            </a:r>
          </a:p>
          <a:p>
            <a:pPr algn="ctr">
              <a:lnSpc>
                <a:spcPts val="2280"/>
              </a:lnSpc>
            </a:pPr>
            <a:r>
              <a:rPr lang="en-US" sz="1900">
                <a:solidFill>
                  <a:srgbClr val="6A6A6A"/>
                </a:solidFill>
                <a:latin typeface="Arial" panose="020B0604020202020204" pitchFamily="34" charset="0"/>
                <a:cs typeface="Arial" panose="020B0604020202020204" pitchFamily="34" charset="0"/>
              </a:rPr>
              <a:t>certified organic farms </a:t>
            </a:r>
            <a:br>
              <a:rPr lang="en-US" sz="1900">
                <a:solidFill>
                  <a:srgbClr val="6A6A6A"/>
                </a:solidFill>
                <a:latin typeface="Arial" panose="020B0604020202020204" pitchFamily="34" charset="0"/>
                <a:cs typeface="Arial" panose="020B0604020202020204" pitchFamily="34" charset="0"/>
              </a:rPr>
            </a:br>
            <a:r>
              <a:rPr lang="en-US" sz="1900">
                <a:solidFill>
                  <a:srgbClr val="6A6A6A"/>
                </a:solidFill>
                <a:latin typeface="Arial" panose="020B0604020202020204" pitchFamily="34" charset="0"/>
                <a:cs typeface="Arial" panose="020B0604020202020204" pitchFamily="34" charset="0"/>
              </a:rPr>
              <a:t>with 5.5 million acres </a:t>
            </a:r>
            <a:br>
              <a:rPr lang="en-US" sz="1900">
                <a:solidFill>
                  <a:srgbClr val="6A6A6A"/>
                </a:solidFill>
                <a:latin typeface="Arial" panose="020B0604020202020204" pitchFamily="34" charset="0"/>
                <a:cs typeface="Arial" panose="020B0604020202020204" pitchFamily="34" charset="0"/>
              </a:rPr>
            </a:br>
            <a:r>
              <a:rPr lang="en-US" sz="1900">
                <a:solidFill>
                  <a:srgbClr val="6A6A6A"/>
                </a:solidFill>
                <a:latin typeface="Arial" panose="020B0604020202020204" pitchFamily="34" charset="0"/>
                <a:cs typeface="Arial" panose="020B0604020202020204" pitchFamily="34" charset="0"/>
              </a:rPr>
              <a:t>in organic production </a:t>
            </a:r>
            <a:br>
              <a:rPr lang="en-US" sz="1900">
                <a:solidFill>
                  <a:srgbClr val="6A6A6A"/>
                </a:solidFill>
                <a:latin typeface="Arial" panose="020B0604020202020204" pitchFamily="34" charset="0"/>
                <a:cs typeface="Arial" panose="020B0604020202020204" pitchFamily="34" charset="0"/>
              </a:rPr>
            </a:br>
            <a:r>
              <a:rPr lang="en-US" sz="1900">
                <a:solidFill>
                  <a:srgbClr val="6A6A6A"/>
                </a:solidFill>
                <a:latin typeface="Arial" panose="020B0604020202020204" pitchFamily="34" charset="0"/>
                <a:cs typeface="Arial" panose="020B0604020202020204" pitchFamily="34" charset="0"/>
              </a:rPr>
              <a:t>in 2019</a:t>
            </a:r>
          </a:p>
        </p:txBody>
      </p:sp>
      <p:pic>
        <p:nvPicPr>
          <p:cNvPr id="14" name="Picture 13">
            <a:extLst>
              <a:ext uri="{FF2B5EF4-FFF2-40B4-BE49-F238E27FC236}">
                <a16:creationId xmlns:a16="http://schemas.microsoft.com/office/drawing/2014/main" id="{8970A54B-8E6E-1F8A-F266-A1D58E813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923" y="4255873"/>
            <a:ext cx="1236576" cy="1236576"/>
          </a:xfrm>
          <a:prstGeom prst="rect">
            <a:avLst/>
          </a:prstGeom>
        </p:spPr>
      </p:pic>
      <p:sp>
        <p:nvSpPr>
          <p:cNvPr id="9" name="Slide Number Placeholder 5">
            <a:extLst>
              <a:ext uri="{FF2B5EF4-FFF2-40B4-BE49-F238E27FC236}">
                <a16:creationId xmlns:a16="http://schemas.microsoft.com/office/drawing/2014/main" id="{630001C1-A6AF-2036-5855-CA7C4630C9E1}"/>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16</a:t>
            </a:fld>
            <a:endParaRPr lang="en-US">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7144F3C2-4748-74AF-A7F3-A07273B0E8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00" r="42177" b="10351"/>
          <a:stretch/>
        </p:blipFill>
        <p:spPr>
          <a:xfrm>
            <a:off x="14496689" y="304869"/>
            <a:ext cx="3791311" cy="4327889"/>
          </a:xfrm>
          <a:prstGeom prst="rect">
            <a:avLst/>
          </a:prstGeom>
        </p:spPr>
      </p:pic>
    </p:spTree>
    <p:extLst>
      <p:ext uri="{BB962C8B-B14F-4D97-AF65-F5344CB8AC3E}">
        <p14:creationId xmlns:p14="http://schemas.microsoft.com/office/powerpoint/2010/main" val="233886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9E25D1-7A0B-BF2A-418D-9A9251554E0F}"/>
              </a:ext>
            </a:extLst>
          </p:cNvPr>
          <p:cNvSpPr/>
          <p:nvPr/>
        </p:nvSpPr>
        <p:spPr>
          <a:xfrm>
            <a:off x="12219709" y="4686300"/>
            <a:ext cx="4544291" cy="4114798"/>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8C0157-4046-5600-5F0D-214DA2ABBA41}"/>
              </a:ext>
            </a:extLst>
          </p:cNvPr>
          <p:cNvSpPr/>
          <p:nvPr/>
        </p:nvSpPr>
        <p:spPr>
          <a:xfrm>
            <a:off x="7733454" y="4686300"/>
            <a:ext cx="4486255" cy="4114800"/>
          </a:xfrm>
          <a:prstGeom prst="rect">
            <a:avLst/>
          </a:prstGeom>
          <a:solidFill>
            <a:srgbClr val="ED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8AA076B-91EE-2E42-4661-0B316DC65E56}"/>
              </a:ext>
            </a:extLst>
          </p:cNvPr>
          <p:cNvPicPr>
            <a:picLocks noChangeAspect="1"/>
          </p:cNvPicPr>
          <p:nvPr/>
        </p:nvPicPr>
        <p:blipFill rotWithShape="1">
          <a:blip r:embed="rId3">
            <a:extLst>
              <a:ext uri="{28A0092B-C50C-407E-A947-70E740481C1C}">
                <a14:useLocalDpi xmlns:a14="http://schemas.microsoft.com/office/drawing/2010/main" val="0"/>
              </a:ext>
            </a:extLst>
          </a:blip>
          <a:srcRect l="44892" t="21509" r="24851" b="16425"/>
          <a:stretch/>
        </p:blipFill>
        <p:spPr>
          <a:xfrm flipH="1">
            <a:off x="1524000" y="304800"/>
            <a:ext cx="6209455" cy="8496299"/>
          </a:xfrm>
          <a:prstGeom prst="rect">
            <a:avLst/>
          </a:prstGeom>
        </p:spPr>
      </p:pic>
      <p:sp>
        <p:nvSpPr>
          <p:cNvPr id="12" name="TextBox 4">
            <a:extLst>
              <a:ext uri="{FF2B5EF4-FFF2-40B4-BE49-F238E27FC236}">
                <a16:creationId xmlns:a16="http://schemas.microsoft.com/office/drawing/2014/main" id="{10ADF7C2-2652-C946-B6C8-CC6C1DAD91A8}"/>
              </a:ext>
            </a:extLst>
          </p:cNvPr>
          <p:cNvSpPr txBox="1"/>
          <p:nvPr/>
        </p:nvSpPr>
        <p:spPr>
          <a:xfrm>
            <a:off x="8262658" y="1916980"/>
            <a:ext cx="8501342" cy="1925464"/>
          </a:xfrm>
          <a:prstGeom prst="rect">
            <a:avLst/>
          </a:prstGeom>
        </p:spPr>
        <p:txBody>
          <a:bodyPr wrap="square" lIns="0" tIns="0" rIns="0" bIns="0" rtlCol="0" anchor="t">
            <a:spAutoFit/>
          </a:bodyPr>
          <a:lstStyle/>
          <a:p>
            <a:pPr>
              <a:lnSpc>
                <a:spcPts val="5080"/>
              </a:lnSpc>
            </a:pPr>
            <a:r>
              <a:rPr lang="en-US" sz="4200" b="1">
                <a:solidFill>
                  <a:srgbClr val="6A6A6A"/>
                </a:solidFill>
                <a:latin typeface="Arial" panose="020B0604020202020204" pitchFamily="34" charset="0"/>
                <a:cs typeface="Arial" panose="020B0604020202020204" pitchFamily="34" charset="0"/>
              </a:rPr>
              <a:t>Creates Jobs, </a:t>
            </a:r>
            <a:br>
              <a:rPr lang="en-US" sz="4200" b="1">
                <a:solidFill>
                  <a:srgbClr val="6A6A6A"/>
                </a:solidFill>
                <a:latin typeface="Arial" panose="020B0604020202020204" pitchFamily="34" charset="0"/>
                <a:cs typeface="Arial" panose="020B0604020202020204" pitchFamily="34" charset="0"/>
              </a:rPr>
            </a:br>
            <a:r>
              <a:rPr lang="en-US" sz="4200" b="1">
                <a:solidFill>
                  <a:srgbClr val="6A6A6A"/>
                </a:solidFill>
                <a:latin typeface="Arial" panose="020B0604020202020204" pitchFamily="34" charset="0"/>
                <a:cs typeface="Arial" panose="020B0604020202020204" pitchFamily="34" charset="0"/>
              </a:rPr>
              <a:t>Drives Development, </a:t>
            </a:r>
            <a:br>
              <a:rPr lang="en-US" sz="4200" b="1">
                <a:solidFill>
                  <a:srgbClr val="6A6A6A"/>
                </a:solidFill>
                <a:latin typeface="Arial" panose="020B0604020202020204" pitchFamily="34" charset="0"/>
                <a:cs typeface="Arial" panose="020B0604020202020204" pitchFamily="34" charset="0"/>
              </a:rPr>
            </a:br>
            <a:r>
              <a:rPr lang="en-US" sz="4200" b="1">
                <a:solidFill>
                  <a:srgbClr val="6A6A6A"/>
                </a:solidFill>
                <a:latin typeface="Arial" panose="020B0604020202020204" pitchFamily="34" charset="0"/>
                <a:cs typeface="Arial" panose="020B0604020202020204" pitchFamily="34" charset="0"/>
              </a:rPr>
              <a:t>and Stimulates the Economy</a:t>
            </a:r>
            <a:endParaRPr lang="en-US" b="1">
              <a:solidFill>
                <a:srgbClr val="6A6A6A"/>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A3ECD27-0B57-BAED-1DBA-5968056F0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153974" y="6500091"/>
            <a:ext cx="1855336" cy="2027395"/>
          </a:xfrm>
          <a:prstGeom prst="rect">
            <a:avLst/>
          </a:prstGeom>
        </p:spPr>
      </p:pic>
      <p:sp>
        <p:nvSpPr>
          <p:cNvPr id="3" name="TextBox 4">
            <a:extLst>
              <a:ext uri="{FF2B5EF4-FFF2-40B4-BE49-F238E27FC236}">
                <a16:creationId xmlns:a16="http://schemas.microsoft.com/office/drawing/2014/main" id="{4D33D92E-DDFB-A33E-8C9C-E6BDAB6E9766}"/>
              </a:ext>
            </a:extLst>
          </p:cNvPr>
          <p:cNvSpPr txBox="1"/>
          <p:nvPr/>
        </p:nvSpPr>
        <p:spPr>
          <a:xfrm>
            <a:off x="8262658" y="5506229"/>
            <a:ext cx="3316183" cy="2641749"/>
          </a:xfrm>
          <a:prstGeom prst="rect">
            <a:avLst/>
          </a:prstGeom>
        </p:spPr>
        <p:txBody>
          <a:bodyPr wrap="square" lIns="0" tIns="0" rIns="0" bIns="0" rtlCol="0" anchor="t">
            <a:spAutoFit/>
          </a:bodyPr>
          <a:lstStyle/>
          <a:p>
            <a:pPr>
              <a:lnSpc>
                <a:spcPts val="3000"/>
              </a:lnSpc>
            </a:pPr>
            <a:r>
              <a:rPr lang="en-US" sz="2400">
                <a:solidFill>
                  <a:srgbClr val="6A6A6A"/>
                </a:solidFill>
                <a:latin typeface="Arial" panose="020B0604020202020204" pitchFamily="34" charset="0"/>
                <a:cs typeface="Arial" panose="020B0604020202020204" pitchFamily="34" charset="0"/>
              </a:rPr>
              <a:t>Clusters of </a:t>
            </a:r>
          </a:p>
          <a:p>
            <a:pPr>
              <a:lnSpc>
                <a:spcPts val="2500"/>
              </a:lnSpc>
            </a:pPr>
            <a:r>
              <a:rPr lang="en-US" sz="2400">
                <a:solidFill>
                  <a:srgbClr val="6A6A6A"/>
                </a:solidFill>
                <a:latin typeface="Arial" panose="020B0604020202020204" pitchFamily="34" charset="0"/>
                <a:cs typeface="Arial" panose="020B0604020202020204" pitchFamily="34" charset="0"/>
              </a:rPr>
              <a:t>organic businesses </a:t>
            </a:r>
          </a:p>
          <a:p>
            <a:pPr>
              <a:lnSpc>
                <a:spcPts val="3600"/>
              </a:lnSpc>
            </a:pPr>
            <a:r>
              <a:rPr lang="en-US" sz="3000" b="1">
                <a:solidFill>
                  <a:srgbClr val="6A6A6A"/>
                </a:solidFill>
                <a:latin typeface="Arial" panose="020B0604020202020204" pitchFamily="34" charset="0"/>
                <a:cs typeface="Arial" panose="020B0604020202020204" pitchFamily="34" charset="0"/>
              </a:rPr>
              <a:t>LOWER THE</a:t>
            </a:r>
          </a:p>
          <a:p>
            <a:pPr>
              <a:lnSpc>
                <a:spcPts val="3000"/>
              </a:lnSpc>
            </a:pPr>
            <a:r>
              <a:rPr lang="en-US" sz="3000" b="1">
                <a:solidFill>
                  <a:srgbClr val="6A6A6A"/>
                </a:solidFill>
                <a:latin typeface="Arial" panose="020B0604020202020204" pitchFamily="34" charset="0"/>
                <a:cs typeface="Arial" panose="020B0604020202020204" pitchFamily="34" charset="0"/>
              </a:rPr>
              <a:t>LOCAL POVERTY RATE BY </a:t>
            </a:r>
          </a:p>
          <a:p>
            <a:pPr>
              <a:lnSpc>
                <a:spcPts val="5520"/>
              </a:lnSpc>
            </a:pPr>
            <a:r>
              <a:rPr lang="en-US" sz="4800" b="1">
                <a:solidFill>
                  <a:srgbClr val="FAE21D"/>
                </a:solidFill>
                <a:latin typeface="Arial" panose="020B0604020202020204" pitchFamily="34" charset="0"/>
                <a:cs typeface="Arial" panose="020B0604020202020204" pitchFamily="34" charset="0"/>
              </a:rPr>
              <a:t>1.35%</a:t>
            </a:r>
          </a:p>
        </p:txBody>
      </p:sp>
      <p:sp>
        <p:nvSpPr>
          <p:cNvPr id="2" name="Slide Number Placeholder 5">
            <a:extLst>
              <a:ext uri="{FF2B5EF4-FFF2-40B4-BE49-F238E27FC236}">
                <a16:creationId xmlns:a16="http://schemas.microsoft.com/office/drawing/2014/main" id="{FCD7FED1-00C6-EE46-9133-2C8CE57CA7C0}"/>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t>ota.com</a:t>
            </a:r>
            <a:r>
              <a:rPr lang="en-US"/>
              <a:t>    </a:t>
            </a:r>
            <a:fld id="{E9625C4B-B71B-4BE7-9266-E8021570290B}" type="slidenum">
              <a:rPr lang="en-US" smtClean="0"/>
              <a:pPr/>
              <a:t>17</a:t>
            </a:fld>
            <a:endParaRPr lang="en-US"/>
          </a:p>
        </p:txBody>
      </p:sp>
      <p:pic>
        <p:nvPicPr>
          <p:cNvPr id="14" name="Picture 13">
            <a:extLst>
              <a:ext uri="{FF2B5EF4-FFF2-40B4-BE49-F238E27FC236}">
                <a16:creationId xmlns:a16="http://schemas.microsoft.com/office/drawing/2014/main" id="{D8D41543-87E6-86C3-0383-9EEDA2483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27297" y="6500091"/>
            <a:ext cx="1754067" cy="1909685"/>
          </a:xfrm>
          <a:prstGeom prst="rect">
            <a:avLst/>
          </a:prstGeom>
        </p:spPr>
      </p:pic>
      <p:sp>
        <p:nvSpPr>
          <p:cNvPr id="4" name="TextBox 4">
            <a:extLst>
              <a:ext uri="{FF2B5EF4-FFF2-40B4-BE49-F238E27FC236}">
                <a16:creationId xmlns:a16="http://schemas.microsoft.com/office/drawing/2014/main" id="{32881F2E-ADC3-C6D3-8A9D-0437ABF07DC6}"/>
              </a:ext>
            </a:extLst>
          </p:cNvPr>
          <p:cNvSpPr txBox="1"/>
          <p:nvPr/>
        </p:nvSpPr>
        <p:spPr>
          <a:xfrm>
            <a:off x="12748913" y="5506229"/>
            <a:ext cx="3422052" cy="2039020"/>
          </a:xfrm>
          <a:prstGeom prst="rect">
            <a:avLst/>
          </a:prstGeom>
        </p:spPr>
        <p:txBody>
          <a:bodyPr wrap="square" lIns="0" tIns="0" rIns="0" bIns="0" rtlCol="0" anchor="t">
            <a:spAutoFit/>
          </a:bodyPr>
          <a:lstStyle/>
          <a:p>
            <a:pPr>
              <a:lnSpc>
                <a:spcPts val="3080"/>
              </a:lnSpc>
            </a:pPr>
            <a:r>
              <a:rPr lang="en-US" sz="2400">
                <a:solidFill>
                  <a:srgbClr val="6A6A6A"/>
                </a:solidFill>
                <a:latin typeface="Arial" panose="020B0604020202020204" pitchFamily="34" charset="0"/>
                <a:cs typeface="Arial" panose="020B0604020202020204" pitchFamily="34" charset="0"/>
              </a:rPr>
              <a:t>Organic hotspots</a:t>
            </a:r>
          </a:p>
          <a:p>
            <a:pPr>
              <a:lnSpc>
                <a:spcPts val="3480"/>
              </a:lnSpc>
            </a:pPr>
            <a:r>
              <a:rPr lang="en-US" sz="3000" b="1">
                <a:solidFill>
                  <a:srgbClr val="6A6A6A"/>
                </a:solidFill>
                <a:latin typeface="Arial" panose="020B0604020202020204" pitchFamily="34" charset="0"/>
                <a:cs typeface="Arial" panose="020B0604020202020204" pitchFamily="34" charset="0"/>
              </a:rPr>
              <a:t>INCREASE</a:t>
            </a:r>
          </a:p>
          <a:p>
            <a:pPr>
              <a:lnSpc>
                <a:spcPts val="3080"/>
              </a:lnSpc>
            </a:pPr>
            <a:r>
              <a:rPr lang="en-US" sz="3000" b="1">
                <a:solidFill>
                  <a:srgbClr val="6A6A6A"/>
                </a:solidFill>
                <a:latin typeface="Arial" panose="020B0604020202020204" pitchFamily="34" charset="0"/>
                <a:cs typeface="Arial" panose="020B0604020202020204" pitchFamily="34" charset="0"/>
              </a:rPr>
              <a:t>HOUSEHOLD </a:t>
            </a:r>
            <a:br>
              <a:rPr lang="en-US" sz="3000" b="1">
                <a:solidFill>
                  <a:srgbClr val="6A6A6A"/>
                </a:solidFill>
                <a:latin typeface="Arial" panose="020B0604020202020204" pitchFamily="34" charset="0"/>
                <a:cs typeface="Arial" panose="020B0604020202020204" pitchFamily="34" charset="0"/>
              </a:rPr>
            </a:br>
            <a:r>
              <a:rPr lang="en-US" sz="3000" b="1">
                <a:solidFill>
                  <a:srgbClr val="6A6A6A"/>
                </a:solidFill>
                <a:latin typeface="Arial" panose="020B0604020202020204" pitchFamily="34" charset="0"/>
                <a:cs typeface="Arial" panose="020B0604020202020204" pitchFamily="34" charset="0"/>
              </a:rPr>
              <a:t>INCOME </a:t>
            </a:r>
          </a:p>
          <a:p>
            <a:pPr>
              <a:lnSpc>
                <a:spcPts val="3080"/>
              </a:lnSpc>
            </a:pPr>
            <a:r>
              <a:rPr lang="en-US" sz="2400">
                <a:solidFill>
                  <a:srgbClr val="6A6A6A"/>
                </a:solidFill>
                <a:latin typeface="Arial" panose="020B0604020202020204" pitchFamily="34" charset="0"/>
                <a:cs typeface="Arial" panose="020B0604020202020204" pitchFamily="34" charset="0"/>
              </a:rPr>
              <a:t>over </a:t>
            </a:r>
            <a:r>
              <a:rPr lang="en-US" sz="2600">
                <a:solidFill>
                  <a:srgbClr val="6A6A6A"/>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2447208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547C75-CD92-1E91-3BA4-5362699F8BD5}"/>
              </a:ext>
            </a:extLst>
          </p:cNvPr>
          <p:cNvSpPr/>
          <p:nvPr/>
        </p:nvSpPr>
        <p:spPr>
          <a:xfrm>
            <a:off x="12638315" y="274320"/>
            <a:ext cx="5649685" cy="3053011"/>
          </a:xfrm>
          <a:prstGeom prst="rect">
            <a:avLst/>
          </a:prstGeom>
          <a:solidFill>
            <a:srgbClr val="FAE21D">
              <a:alpha val="34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FD46B"/>
              </a:solidFill>
            </a:endParaRPr>
          </a:p>
        </p:txBody>
      </p:sp>
      <p:sp>
        <p:nvSpPr>
          <p:cNvPr id="12" name="TextBox 4">
            <a:extLst>
              <a:ext uri="{FF2B5EF4-FFF2-40B4-BE49-F238E27FC236}">
                <a16:creationId xmlns:a16="http://schemas.microsoft.com/office/drawing/2014/main" id="{10ADF7C2-2652-C946-B6C8-CC6C1DAD91A8}"/>
              </a:ext>
            </a:extLst>
          </p:cNvPr>
          <p:cNvSpPr txBox="1"/>
          <p:nvPr/>
        </p:nvSpPr>
        <p:spPr>
          <a:xfrm>
            <a:off x="1524000" y="1837389"/>
            <a:ext cx="10938553" cy="690061"/>
          </a:xfrm>
          <a:prstGeom prst="rect">
            <a:avLst/>
          </a:prstGeom>
        </p:spPr>
        <p:txBody>
          <a:bodyPr wrap="square" lIns="0" tIns="0" rIns="0" bIns="0" rtlCol="0" anchor="t">
            <a:spAutoFit/>
          </a:bodyPr>
          <a:lstStyle/>
          <a:p>
            <a:pPr>
              <a:lnSpc>
                <a:spcPts val="5880"/>
              </a:lnSpc>
            </a:pPr>
            <a:r>
              <a:rPr lang="en-US" sz="4200" b="1">
                <a:solidFill>
                  <a:srgbClr val="6A6A6A"/>
                </a:solidFill>
                <a:latin typeface="Arial" panose="020B0604020202020204" pitchFamily="34" charset="0"/>
                <a:cs typeface="Arial" panose="020B0604020202020204" pitchFamily="34" charset="0"/>
              </a:rPr>
              <a:t>Profitable for Farms and Businesses</a:t>
            </a:r>
          </a:p>
        </p:txBody>
      </p:sp>
      <p:sp>
        <p:nvSpPr>
          <p:cNvPr id="4" name="TextBox 3">
            <a:extLst>
              <a:ext uri="{FF2B5EF4-FFF2-40B4-BE49-F238E27FC236}">
                <a16:creationId xmlns:a16="http://schemas.microsoft.com/office/drawing/2014/main" id="{24595D5D-0400-5952-B4AA-A0779CCCF64D}"/>
              </a:ext>
            </a:extLst>
          </p:cNvPr>
          <p:cNvSpPr txBox="1"/>
          <p:nvPr/>
        </p:nvSpPr>
        <p:spPr>
          <a:xfrm>
            <a:off x="12790713" y="2168147"/>
            <a:ext cx="3973287"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pc="100">
                <a:solidFill>
                  <a:srgbClr val="6A6A6A"/>
                </a:solidFill>
                <a:latin typeface="Arial" panose="020B0604020202020204" pitchFamily="34" charset="0"/>
                <a:cs typeface="Arial" panose="020B0604020202020204" pitchFamily="34" charset="0"/>
              </a:rPr>
              <a:t>TELL A STORY FROM YOUR BUSINESS OR PARTNERS HERE</a:t>
            </a:r>
          </a:p>
        </p:txBody>
      </p:sp>
      <p:pic>
        <p:nvPicPr>
          <p:cNvPr id="5" name="Picture 7" descr="Person with farmer's hat">
            <a:extLst>
              <a:ext uri="{FF2B5EF4-FFF2-40B4-BE49-F238E27FC236}">
                <a16:creationId xmlns:a16="http://schemas.microsoft.com/office/drawing/2014/main" id="{D566130F-F1CD-6F80-FE38-A170D88090D4}"/>
              </a:ext>
            </a:extLst>
          </p:cNvPr>
          <p:cNvPicPr>
            <a:picLocks noChangeAspect="1"/>
          </p:cNvPicPr>
          <p:nvPr/>
        </p:nvPicPr>
        <p:blipFill rotWithShape="1">
          <a:blip r:embed="rId3"/>
          <a:srcRect l="27104"/>
          <a:stretch/>
        </p:blipFill>
        <p:spPr>
          <a:xfrm flipH="1">
            <a:off x="0" y="3314318"/>
            <a:ext cx="5984240" cy="5504925"/>
          </a:xfrm>
          <a:prstGeom prst="rect">
            <a:avLst/>
          </a:prstGeom>
        </p:spPr>
      </p:pic>
      <p:pic>
        <p:nvPicPr>
          <p:cNvPr id="7" name="Picture 6">
            <a:extLst>
              <a:ext uri="{FF2B5EF4-FFF2-40B4-BE49-F238E27FC236}">
                <a16:creationId xmlns:a16="http://schemas.microsoft.com/office/drawing/2014/main" id="{05A670A6-9E13-5622-5B1C-91E054B1E0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54" r="10193"/>
          <a:stretch/>
        </p:blipFill>
        <p:spPr>
          <a:xfrm>
            <a:off x="6085840" y="3327333"/>
            <a:ext cx="6450875" cy="5491909"/>
          </a:xfrm>
          <a:prstGeom prst="rect">
            <a:avLst/>
          </a:prstGeom>
        </p:spPr>
      </p:pic>
      <p:pic>
        <p:nvPicPr>
          <p:cNvPr id="9" name="Picture 8">
            <a:extLst>
              <a:ext uri="{FF2B5EF4-FFF2-40B4-BE49-F238E27FC236}">
                <a16:creationId xmlns:a16="http://schemas.microsoft.com/office/drawing/2014/main" id="{5FC3BA69-C3D3-8CE8-B1C4-1D16ECEADA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89" r="1"/>
          <a:stretch/>
        </p:blipFill>
        <p:spPr>
          <a:xfrm>
            <a:off x="12638315" y="3327332"/>
            <a:ext cx="5649685" cy="5492293"/>
          </a:xfrm>
          <a:prstGeom prst="rect">
            <a:avLst/>
          </a:prstGeom>
        </p:spPr>
      </p:pic>
      <p:sp>
        <p:nvSpPr>
          <p:cNvPr id="11" name="Rectangle 10">
            <a:extLst>
              <a:ext uri="{FF2B5EF4-FFF2-40B4-BE49-F238E27FC236}">
                <a16:creationId xmlns:a16="http://schemas.microsoft.com/office/drawing/2014/main" id="{EC58C547-0AAA-B0D8-737D-D7CCDFCB0413}"/>
              </a:ext>
            </a:extLst>
          </p:cNvPr>
          <p:cNvSpPr/>
          <p:nvPr/>
        </p:nvSpPr>
        <p:spPr>
          <a:xfrm>
            <a:off x="12638315" y="8819243"/>
            <a:ext cx="5649685" cy="1467758"/>
          </a:xfrm>
          <a:prstGeom prst="rect">
            <a:avLst/>
          </a:prstGeom>
          <a:solidFill>
            <a:srgbClr val="FAE21D">
              <a:alpha val="2539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FD46B"/>
              </a:solidFill>
            </a:endParaRPr>
          </a:p>
        </p:txBody>
      </p:sp>
      <p:sp>
        <p:nvSpPr>
          <p:cNvPr id="2" name="Slide Number Placeholder 5">
            <a:extLst>
              <a:ext uri="{FF2B5EF4-FFF2-40B4-BE49-F238E27FC236}">
                <a16:creationId xmlns:a16="http://schemas.microsoft.com/office/drawing/2014/main" id="{18A2FF16-27FF-8B96-E43E-5A7AF12D5F8D}"/>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18</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31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F1CD7A8-CF26-F6E6-CAA8-5692DB5BCA11}"/>
              </a:ext>
            </a:extLst>
          </p:cNvPr>
          <p:cNvSpPr/>
          <p:nvPr/>
        </p:nvSpPr>
        <p:spPr>
          <a:xfrm>
            <a:off x="1855225" y="4197750"/>
            <a:ext cx="2399027" cy="246221"/>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E832026-2EFB-D37C-1EB0-B615CF408712}"/>
              </a:ext>
            </a:extLst>
          </p:cNvPr>
          <p:cNvSpPr/>
          <p:nvPr/>
        </p:nvSpPr>
        <p:spPr>
          <a:xfrm>
            <a:off x="1855226" y="4512710"/>
            <a:ext cx="2097009" cy="246221"/>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7D36DC7-D0AD-67C0-B79C-C36AA1D1B2F6}"/>
              </a:ext>
            </a:extLst>
          </p:cNvPr>
          <p:cNvSpPr/>
          <p:nvPr/>
        </p:nvSpPr>
        <p:spPr>
          <a:xfrm>
            <a:off x="1855226" y="4837830"/>
            <a:ext cx="2290053" cy="246221"/>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7CB98C7-6AA0-C989-F0F4-865CD7597BFD}"/>
              </a:ext>
            </a:extLst>
          </p:cNvPr>
          <p:cNvSpPr/>
          <p:nvPr/>
        </p:nvSpPr>
        <p:spPr>
          <a:xfrm>
            <a:off x="1855226" y="5152790"/>
            <a:ext cx="1263894" cy="246221"/>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10ADF7C2-2652-C946-B6C8-CC6C1DAD91A8}"/>
              </a:ext>
            </a:extLst>
          </p:cNvPr>
          <p:cNvSpPr txBox="1"/>
          <p:nvPr/>
        </p:nvSpPr>
        <p:spPr>
          <a:xfrm>
            <a:off x="1524000" y="1843296"/>
            <a:ext cx="15314010" cy="694357"/>
          </a:xfrm>
          <a:prstGeom prst="rect">
            <a:avLst/>
          </a:prstGeom>
        </p:spPr>
        <p:txBody>
          <a:bodyPr wrap="square" lIns="0" tIns="0" rIns="0" bIns="0" rtlCol="0" anchor="t">
            <a:spAutoFit/>
          </a:bodyPr>
          <a:lstStyle/>
          <a:p>
            <a:pPr>
              <a:lnSpc>
                <a:spcPts val="5880"/>
              </a:lnSpc>
            </a:pPr>
            <a:r>
              <a:rPr lang="en-US" sz="4200" b="1" dirty="0">
                <a:solidFill>
                  <a:srgbClr val="6A6A6A"/>
                </a:solidFill>
                <a:latin typeface="Averta PE" panose="00000500000000000000" charset="0"/>
                <a:cs typeface="Arial" panose="020B0604020202020204" pitchFamily="34" charset="0"/>
              </a:rPr>
              <a:t>Trusted by Value Driven Consumers: The Organic Shopper </a:t>
            </a:r>
          </a:p>
        </p:txBody>
      </p:sp>
      <p:pic>
        <p:nvPicPr>
          <p:cNvPr id="8" name="Picture 7">
            <a:extLst>
              <a:ext uri="{FF2B5EF4-FFF2-40B4-BE49-F238E27FC236}">
                <a16:creationId xmlns:a16="http://schemas.microsoft.com/office/drawing/2014/main" id="{896A561B-85E1-BC8E-54C7-19E700029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755" y="4197750"/>
            <a:ext cx="2104365" cy="2364582"/>
          </a:xfrm>
          <a:prstGeom prst="rect">
            <a:avLst/>
          </a:prstGeom>
        </p:spPr>
      </p:pic>
      <p:sp>
        <p:nvSpPr>
          <p:cNvPr id="11" name="Rectangle 10">
            <a:extLst>
              <a:ext uri="{FF2B5EF4-FFF2-40B4-BE49-F238E27FC236}">
                <a16:creationId xmlns:a16="http://schemas.microsoft.com/office/drawing/2014/main" id="{934A580F-E4DE-C77C-7082-7D3ED6FD2809}"/>
              </a:ext>
            </a:extLst>
          </p:cNvPr>
          <p:cNvSpPr/>
          <p:nvPr/>
        </p:nvSpPr>
        <p:spPr>
          <a:xfrm>
            <a:off x="8062985" y="6138428"/>
            <a:ext cx="2185173" cy="2286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BB59DF-3BF9-9FED-779C-DFF702E424A9}"/>
              </a:ext>
            </a:extLst>
          </p:cNvPr>
          <p:cNvSpPr/>
          <p:nvPr/>
        </p:nvSpPr>
        <p:spPr>
          <a:xfrm>
            <a:off x="8062986" y="6452397"/>
            <a:ext cx="1910056" cy="2286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5">
            <a:extLst>
              <a:ext uri="{FF2B5EF4-FFF2-40B4-BE49-F238E27FC236}">
                <a16:creationId xmlns:a16="http://schemas.microsoft.com/office/drawing/2014/main" id="{78A050E7-8C95-0B36-B26C-028BABC01CBC}"/>
              </a:ext>
            </a:extLst>
          </p:cNvPr>
          <p:cNvSpPr txBox="1"/>
          <p:nvPr/>
        </p:nvSpPr>
        <p:spPr>
          <a:xfrm>
            <a:off x="8150277" y="5227719"/>
            <a:ext cx="2363866" cy="148636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5500"/>
              </a:lnSpc>
              <a:spcBef>
                <a:spcPts val="100"/>
              </a:spcBef>
              <a:spcAft>
                <a:spcPts val="0"/>
              </a:spcAft>
              <a:buClrTx/>
              <a:buSzTx/>
              <a:buFontTx/>
              <a:buNone/>
              <a:tabLst/>
              <a:defRPr/>
            </a:pPr>
            <a:r>
              <a:rPr kumimoji="0" lang="en-US"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More than </a:t>
            </a:r>
            <a:r>
              <a:rPr kumimoji="0" lang="en-US" sz="3000"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82%</a:t>
            </a:r>
            <a:r>
              <a:rPr kumimoji="0" lang="en-US" sz="2500"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 </a:t>
            </a:r>
            <a:br>
              <a:rPr kumimoji="0" lang="en-US"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br>
            <a:r>
              <a:rPr kumimoji="0" lang="en-US"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of US households </a:t>
            </a:r>
            <a:br>
              <a:rPr kumimoji="0" lang="en-US"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br>
            <a:r>
              <a:rPr kumimoji="0" lang="en-US"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stock organic food</a:t>
            </a:r>
            <a:br>
              <a:rPr kumimoji="0" lang="en-US"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br>
            <a:r>
              <a:rPr kumimoji="0" lang="en-US"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in their kitchens</a:t>
            </a:r>
            <a:r>
              <a:rPr kumimoji="0" lang="en-US"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a:t>
            </a:r>
            <a:endParaRPr kumimoji="0"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B0E4845-EFC4-82FD-9B5E-EF2236AB6201}"/>
              </a:ext>
            </a:extLst>
          </p:cNvPr>
          <p:cNvSpPr/>
          <p:nvPr/>
        </p:nvSpPr>
        <p:spPr>
          <a:xfrm>
            <a:off x="1553209" y="3336132"/>
            <a:ext cx="2510791" cy="379644"/>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4FD0146-A156-2C88-006E-5F569CB920CF}"/>
              </a:ext>
            </a:extLst>
          </p:cNvPr>
          <p:cNvCxnSpPr>
            <a:cxnSpLocks/>
          </p:cNvCxnSpPr>
          <p:nvPr/>
        </p:nvCxnSpPr>
        <p:spPr>
          <a:xfrm>
            <a:off x="1553208" y="3336131"/>
            <a:ext cx="0" cy="5452225"/>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0323E98-3B4C-E4AE-0A3C-6C9EB66D44AA}"/>
              </a:ext>
            </a:extLst>
          </p:cNvPr>
          <p:cNvSpPr txBox="1"/>
          <p:nvPr/>
        </p:nvSpPr>
        <p:spPr>
          <a:xfrm>
            <a:off x="1802789" y="3413800"/>
            <a:ext cx="4222092"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spc="100">
                <a:solidFill>
                  <a:srgbClr val="6A6A6A"/>
                </a:solidFill>
                <a:latin typeface="Arial" panose="020B0604020202020204" pitchFamily="34" charset="0"/>
                <a:ea typeface="+mn-lt"/>
                <a:cs typeface="Arial" panose="020B0604020202020204" pitchFamily="34" charset="0"/>
              </a:rPr>
              <a:t>FAMILY ORIENTED</a:t>
            </a:r>
          </a:p>
        </p:txBody>
      </p:sp>
      <p:sp>
        <p:nvSpPr>
          <p:cNvPr id="19" name="Rectangle 18">
            <a:extLst>
              <a:ext uri="{FF2B5EF4-FFF2-40B4-BE49-F238E27FC236}">
                <a16:creationId xmlns:a16="http://schemas.microsoft.com/office/drawing/2014/main" id="{140ABB75-50CB-898B-4705-33F27BA5CB11}"/>
              </a:ext>
            </a:extLst>
          </p:cNvPr>
          <p:cNvSpPr/>
          <p:nvPr/>
        </p:nvSpPr>
        <p:spPr>
          <a:xfrm>
            <a:off x="11235689" y="3336131"/>
            <a:ext cx="4390383" cy="694357"/>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56AA8BD-179E-E4FF-D325-EE8609A3BA22}"/>
              </a:ext>
            </a:extLst>
          </p:cNvPr>
          <p:cNvCxnSpPr>
            <a:cxnSpLocks/>
          </p:cNvCxnSpPr>
          <p:nvPr/>
        </p:nvCxnSpPr>
        <p:spPr>
          <a:xfrm>
            <a:off x="11235688" y="3336131"/>
            <a:ext cx="0" cy="5452225"/>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6E148FE-492A-1ABF-D737-2EA89C0BE358}"/>
              </a:ext>
            </a:extLst>
          </p:cNvPr>
          <p:cNvSpPr txBox="1"/>
          <p:nvPr/>
        </p:nvSpPr>
        <p:spPr>
          <a:xfrm>
            <a:off x="11485269" y="3447253"/>
            <a:ext cx="463865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spc="100">
                <a:solidFill>
                  <a:srgbClr val="6A6A6A"/>
                </a:solidFill>
                <a:latin typeface="Arial" panose="020B0604020202020204" pitchFamily="34" charset="0"/>
                <a:ea typeface="+mn-lt"/>
                <a:cs typeface="Arial" panose="020B0604020202020204" pitchFamily="34" charset="0"/>
              </a:rPr>
              <a:t>ORGANIC ALIGNS WITH CONSUMER PRIORITIES AND VALUES</a:t>
            </a:r>
          </a:p>
        </p:txBody>
      </p:sp>
      <p:pic>
        <p:nvPicPr>
          <p:cNvPr id="25" name="Picture 24">
            <a:extLst>
              <a:ext uri="{FF2B5EF4-FFF2-40B4-BE49-F238E27FC236}">
                <a16:creationId xmlns:a16="http://schemas.microsoft.com/office/drawing/2014/main" id="{83D9D48A-06B9-BB38-92EB-5B76CF10A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0417" y="4021163"/>
            <a:ext cx="5075863" cy="5245058"/>
          </a:xfrm>
          <a:prstGeom prst="rect">
            <a:avLst/>
          </a:prstGeom>
        </p:spPr>
      </p:pic>
      <p:pic>
        <p:nvPicPr>
          <p:cNvPr id="27" name="Picture 26">
            <a:extLst>
              <a:ext uri="{FF2B5EF4-FFF2-40B4-BE49-F238E27FC236}">
                <a16:creationId xmlns:a16="http://schemas.microsoft.com/office/drawing/2014/main" id="{5555411A-7889-A2F8-7C22-EAA4C94D2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268" y="7765225"/>
            <a:ext cx="5000092" cy="1035876"/>
          </a:xfrm>
          <a:prstGeom prst="rect">
            <a:avLst/>
          </a:prstGeom>
        </p:spPr>
      </p:pic>
      <p:sp>
        <p:nvSpPr>
          <p:cNvPr id="28" name="object 5">
            <a:extLst>
              <a:ext uri="{FF2B5EF4-FFF2-40B4-BE49-F238E27FC236}">
                <a16:creationId xmlns:a16="http://schemas.microsoft.com/office/drawing/2014/main" id="{F0230BA5-FEB4-AE46-152E-0B61104CAB7B}"/>
              </a:ext>
            </a:extLst>
          </p:cNvPr>
          <p:cNvSpPr txBox="1"/>
          <p:nvPr/>
        </p:nvSpPr>
        <p:spPr>
          <a:xfrm>
            <a:off x="1891717" y="4146120"/>
            <a:ext cx="2363866" cy="127214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5500"/>
              </a:lnSpc>
              <a:spcBef>
                <a:spcPts val="100"/>
              </a:spcBef>
              <a:spcAft>
                <a:spcPts val="0"/>
              </a:spcAft>
              <a:buClrTx/>
              <a:buSzTx/>
              <a:buFontTx/>
              <a:buNone/>
              <a:tabLst/>
              <a:defRPr/>
            </a:pPr>
            <a:r>
              <a:rPr kumimoji="0" lang="en-US"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Organic shoppers are </a:t>
            </a:r>
            <a:r>
              <a:rPr kumimoji="0" lang="en-US"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15% </a:t>
            </a:r>
            <a:r>
              <a:rPr kumimoji="0" lang="en-US"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more likely to have children in their household.</a:t>
            </a:r>
            <a:endParaRPr kumimoji="0"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endParaRPr>
          </a:p>
        </p:txBody>
      </p:sp>
      <p:sp>
        <p:nvSpPr>
          <p:cNvPr id="29" name="object 5">
            <a:extLst>
              <a:ext uri="{FF2B5EF4-FFF2-40B4-BE49-F238E27FC236}">
                <a16:creationId xmlns:a16="http://schemas.microsoft.com/office/drawing/2014/main" id="{3D4B784A-654E-C1CD-7BD2-49E1BDB76D82}"/>
              </a:ext>
            </a:extLst>
          </p:cNvPr>
          <p:cNvSpPr txBox="1"/>
          <p:nvPr/>
        </p:nvSpPr>
        <p:spPr>
          <a:xfrm>
            <a:off x="1891717" y="6722070"/>
            <a:ext cx="1656624" cy="95321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5500"/>
              </a:lnSpc>
              <a:spcBef>
                <a:spcPts val="100"/>
              </a:spcBef>
              <a:spcAft>
                <a:spcPts val="0"/>
              </a:spcAft>
              <a:buClrTx/>
              <a:buSzTx/>
              <a:buFontTx/>
              <a:buNone/>
              <a:tabLst/>
              <a:defRPr/>
            </a:pPr>
            <a:r>
              <a:rPr kumimoji="0" lang="en-US" sz="3400"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71%</a:t>
            </a:r>
          </a:p>
          <a:p>
            <a:pPr marL="12700" marR="5080" lvl="0" indent="0" algn="l" defTabSz="914400" rtl="0" eaLnBrk="1" fontAlgn="auto" latinLnBrk="0" hangingPunct="1">
              <a:lnSpc>
                <a:spcPts val="860"/>
              </a:lnSpc>
              <a:spcBef>
                <a:spcPts val="100"/>
              </a:spcBef>
              <a:spcAft>
                <a:spcPts val="0"/>
              </a:spcAft>
              <a:buClrTx/>
              <a:buSzTx/>
              <a:buFontTx/>
              <a:buNone/>
              <a:tabLst/>
              <a:defRPr/>
            </a:pPr>
            <a:r>
              <a:rPr lang="en-US" sz="1200">
                <a:solidFill>
                  <a:srgbClr val="6A6A6A"/>
                </a:solidFill>
                <a:latin typeface="Arial" panose="020B0604020202020204" pitchFamily="34" charset="0"/>
                <a:cs typeface="Arial" panose="020B0604020202020204" pitchFamily="34" charset="0"/>
              </a:rPr>
              <a:t>OF PARENTS USE </a:t>
            </a:r>
          </a:p>
          <a:p>
            <a:pPr marL="12700" marR="5080" lvl="0" indent="0" algn="l" defTabSz="914400" rtl="0" eaLnBrk="1" fontAlgn="auto" latinLnBrk="0" hangingPunct="1">
              <a:lnSpc>
                <a:spcPts val="1460"/>
              </a:lnSpc>
              <a:spcBef>
                <a:spcPts val="100"/>
              </a:spcBef>
              <a:spcAft>
                <a:spcPts val="0"/>
              </a:spcAft>
              <a:buClrTx/>
              <a:buSzTx/>
              <a:buFontTx/>
              <a:buNone/>
              <a:tabLst/>
              <a:defRPr/>
            </a:pPr>
            <a:r>
              <a:rPr lang="en-US" sz="1200">
                <a:solidFill>
                  <a:srgbClr val="6A6A6A"/>
                </a:solidFill>
                <a:latin typeface="Arial" panose="020B0604020202020204" pitchFamily="34" charset="0"/>
                <a:cs typeface="Arial" panose="020B0604020202020204" pitchFamily="34" charset="0"/>
              </a:rPr>
              <a:t>ORGANIC PRODUCE</a:t>
            </a:r>
            <a:endParaRPr kumimoji="0" sz="1200"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endParaRPr>
          </a:p>
        </p:txBody>
      </p:sp>
      <p:sp>
        <p:nvSpPr>
          <p:cNvPr id="30" name="object 5">
            <a:extLst>
              <a:ext uri="{FF2B5EF4-FFF2-40B4-BE49-F238E27FC236}">
                <a16:creationId xmlns:a16="http://schemas.microsoft.com/office/drawing/2014/main" id="{A65F5B74-ABDB-177B-F1B9-A3B24A5C3D37}"/>
              </a:ext>
            </a:extLst>
          </p:cNvPr>
          <p:cNvSpPr txBox="1"/>
          <p:nvPr/>
        </p:nvSpPr>
        <p:spPr>
          <a:xfrm>
            <a:off x="3831912" y="6722070"/>
            <a:ext cx="1656624" cy="94134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5500"/>
              </a:lnSpc>
              <a:spcBef>
                <a:spcPts val="100"/>
              </a:spcBef>
              <a:spcAft>
                <a:spcPts val="0"/>
              </a:spcAft>
              <a:buClrTx/>
              <a:buSzTx/>
              <a:buFontTx/>
              <a:buNone/>
              <a:tabLst/>
              <a:defRPr/>
            </a:pPr>
            <a:r>
              <a:rPr kumimoji="0" lang="en-US" sz="3400"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65%</a:t>
            </a:r>
          </a:p>
          <a:p>
            <a:pPr marL="12700" marR="5080" lvl="0" indent="0" algn="l" defTabSz="914400" rtl="0" eaLnBrk="1" fontAlgn="auto" latinLnBrk="0" hangingPunct="1">
              <a:lnSpc>
                <a:spcPts val="860"/>
              </a:lnSpc>
              <a:spcBef>
                <a:spcPts val="100"/>
              </a:spcBef>
              <a:spcAft>
                <a:spcPts val="0"/>
              </a:spcAft>
              <a:buClrTx/>
              <a:buSzTx/>
              <a:buFontTx/>
              <a:buNone/>
              <a:tabLst/>
              <a:defRPr/>
            </a:pPr>
            <a:r>
              <a:rPr lang="en-US" sz="1200">
                <a:solidFill>
                  <a:srgbClr val="6A6A6A"/>
                </a:solidFill>
                <a:latin typeface="Arial" panose="020B0604020202020204" pitchFamily="34" charset="0"/>
                <a:cs typeface="Arial" panose="020B0604020202020204" pitchFamily="34" charset="0"/>
              </a:rPr>
              <a:t>OF ORGANIC</a:t>
            </a:r>
          </a:p>
          <a:p>
            <a:pPr marL="12700" marR="5080" lvl="0" indent="0" algn="l" defTabSz="914400" rtl="0" eaLnBrk="1" fontAlgn="auto" latinLnBrk="0" hangingPunct="1">
              <a:lnSpc>
                <a:spcPts val="1460"/>
              </a:lnSpc>
              <a:spcBef>
                <a:spcPts val="100"/>
              </a:spcBef>
              <a:spcAft>
                <a:spcPts val="0"/>
              </a:spcAft>
              <a:buClrTx/>
              <a:buSzTx/>
              <a:buFontTx/>
              <a:buNone/>
              <a:tabLst/>
              <a:defRPr/>
            </a:pPr>
            <a:r>
              <a:rPr lang="en-US" sz="1200">
                <a:solidFill>
                  <a:srgbClr val="6A6A6A"/>
                </a:solidFill>
                <a:latin typeface="Arial" panose="020B0604020202020204" pitchFamily="34" charset="0"/>
                <a:cs typeface="Arial" panose="020B0604020202020204" pitchFamily="34" charset="0"/>
              </a:rPr>
              <a:t>PACKAGED FOOD</a:t>
            </a:r>
            <a:endParaRPr kumimoji="0" sz="1200"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endParaRPr>
          </a:p>
        </p:txBody>
      </p:sp>
      <p:sp>
        <p:nvSpPr>
          <p:cNvPr id="31" name="object 5">
            <a:extLst>
              <a:ext uri="{FF2B5EF4-FFF2-40B4-BE49-F238E27FC236}">
                <a16:creationId xmlns:a16="http://schemas.microsoft.com/office/drawing/2014/main" id="{FE58B09A-AF62-567B-7862-82A1CB903A9D}"/>
              </a:ext>
            </a:extLst>
          </p:cNvPr>
          <p:cNvSpPr txBox="1"/>
          <p:nvPr/>
        </p:nvSpPr>
        <p:spPr>
          <a:xfrm>
            <a:off x="5709308" y="6722070"/>
            <a:ext cx="1656624" cy="94134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5500"/>
              </a:lnSpc>
              <a:spcBef>
                <a:spcPts val="100"/>
              </a:spcBef>
              <a:spcAft>
                <a:spcPts val="0"/>
              </a:spcAft>
              <a:buClrTx/>
              <a:buSzTx/>
              <a:buFontTx/>
              <a:buNone/>
              <a:tabLst/>
              <a:defRPr/>
            </a:pPr>
            <a:r>
              <a:rPr kumimoji="0" lang="en-US" sz="3400" b="1"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rPr>
              <a:t>62%</a:t>
            </a:r>
          </a:p>
          <a:p>
            <a:pPr marL="12700" marR="5080" lvl="0" indent="0" algn="l" defTabSz="914400" rtl="0" eaLnBrk="1" fontAlgn="auto" latinLnBrk="0" hangingPunct="1">
              <a:lnSpc>
                <a:spcPts val="860"/>
              </a:lnSpc>
              <a:spcBef>
                <a:spcPts val="100"/>
              </a:spcBef>
              <a:spcAft>
                <a:spcPts val="0"/>
              </a:spcAft>
              <a:buClrTx/>
              <a:buSzTx/>
              <a:buFontTx/>
              <a:buNone/>
              <a:tabLst/>
              <a:defRPr/>
            </a:pPr>
            <a:r>
              <a:rPr lang="en-US" sz="1200">
                <a:solidFill>
                  <a:srgbClr val="6A6A6A"/>
                </a:solidFill>
                <a:latin typeface="Arial" panose="020B0604020202020204" pitchFamily="34" charset="0"/>
                <a:cs typeface="Arial" panose="020B0604020202020204" pitchFamily="34" charset="0"/>
              </a:rPr>
              <a:t>USE ORGANIC</a:t>
            </a:r>
          </a:p>
          <a:p>
            <a:pPr marL="12700" marR="5080" lvl="0" indent="0" algn="l" defTabSz="914400" rtl="0" eaLnBrk="1" fontAlgn="auto" latinLnBrk="0" hangingPunct="1">
              <a:lnSpc>
                <a:spcPts val="1460"/>
              </a:lnSpc>
              <a:spcBef>
                <a:spcPts val="100"/>
              </a:spcBef>
              <a:spcAft>
                <a:spcPts val="0"/>
              </a:spcAft>
              <a:buClrTx/>
              <a:buSzTx/>
              <a:buFontTx/>
              <a:buNone/>
              <a:tabLst/>
              <a:defRPr/>
            </a:pPr>
            <a:r>
              <a:rPr lang="en-US" sz="1200">
                <a:solidFill>
                  <a:srgbClr val="6A6A6A"/>
                </a:solidFill>
                <a:latin typeface="Arial" panose="020B0604020202020204" pitchFamily="34" charset="0"/>
                <a:cs typeface="Arial" panose="020B0604020202020204" pitchFamily="34" charset="0"/>
              </a:rPr>
              <a:t>MILK</a:t>
            </a:r>
            <a:endParaRPr kumimoji="0" sz="1200" u="none" strike="noStrike" kern="1200" cap="none" normalizeH="0" noProof="0">
              <a:ln>
                <a:noFill/>
              </a:ln>
              <a:solidFill>
                <a:srgbClr val="6A6A6A"/>
              </a:solidFill>
              <a:effectLst/>
              <a:uLnTx/>
              <a:uFillTx/>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C36945DD-068E-FD57-A978-8EFA504F69E2}"/>
              </a:ext>
            </a:extLst>
          </p:cNvPr>
          <p:cNvCxnSpPr>
            <a:cxnSpLocks/>
          </p:cNvCxnSpPr>
          <p:nvPr/>
        </p:nvCxnSpPr>
        <p:spPr>
          <a:xfrm>
            <a:off x="7506968" y="4267841"/>
            <a:ext cx="0" cy="4520515"/>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506CF7E0-FDF1-96B7-D3CD-EFDCE5E33D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6461" y="4267841"/>
            <a:ext cx="1333500" cy="1028700"/>
          </a:xfrm>
          <a:prstGeom prst="rect">
            <a:avLst/>
          </a:prstGeom>
        </p:spPr>
      </p:pic>
      <p:sp>
        <p:nvSpPr>
          <p:cNvPr id="2" name="Slide Number Placeholder 5">
            <a:extLst>
              <a:ext uri="{FF2B5EF4-FFF2-40B4-BE49-F238E27FC236}">
                <a16:creationId xmlns:a16="http://schemas.microsoft.com/office/drawing/2014/main" id="{FF856A2F-11E5-F706-D729-FED02CCF6E7C}"/>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19</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1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11BD429-48CA-EFCB-22E8-62DE19270CB6}"/>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BF81EC5-9C11-FDB7-C049-41AABC3317FF}"/>
              </a:ext>
            </a:extLst>
          </p:cNvPr>
          <p:cNvPicPr>
            <a:picLocks noChangeAspect="1"/>
          </p:cNvPicPr>
          <p:nvPr/>
        </p:nvPicPr>
        <p:blipFill rotWithShape="1">
          <a:blip r:embed="rId3">
            <a:extLst>
              <a:ext uri="{28A0092B-C50C-407E-A947-70E740481C1C}">
                <a14:useLocalDpi xmlns:a14="http://schemas.microsoft.com/office/drawing/2010/main" val="0"/>
              </a:ext>
            </a:extLst>
          </a:blip>
          <a:srcRect t="3755" r="54942" b="45420"/>
          <a:stretch/>
        </p:blipFill>
        <p:spPr>
          <a:xfrm flipH="1">
            <a:off x="11196306" y="302071"/>
            <a:ext cx="7082624" cy="5322045"/>
          </a:xfrm>
          <a:prstGeom prst="rect">
            <a:avLst/>
          </a:prstGeom>
        </p:spPr>
      </p:pic>
      <p:sp>
        <p:nvSpPr>
          <p:cNvPr id="6" name="Rectangle 5">
            <a:extLst>
              <a:ext uri="{FF2B5EF4-FFF2-40B4-BE49-F238E27FC236}">
                <a16:creationId xmlns:a16="http://schemas.microsoft.com/office/drawing/2014/main" id="{427D0DD3-9D94-226C-C268-7C86DA33B1C4}"/>
              </a:ext>
            </a:extLst>
          </p:cNvPr>
          <p:cNvSpPr/>
          <p:nvPr/>
        </p:nvSpPr>
        <p:spPr>
          <a:xfrm>
            <a:off x="-55934" y="5621537"/>
            <a:ext cx="18329466" cy="3179563"/>
          </a:xfrm>
          <a:prstGeom prst="rect">
            <a:avLst/>
          </a:prstGeom>
          <a:solidFill>
            <a:srgbClr val="A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bject 5">
            <a:extLst>
              <a:ext uri="{FF2B5EF4-FFF2-40B4-BE49-F238E27FC236}">
                <a16:creationId xmlns:a16="http://schemas.microsoft.com/office/drawing/2014/main" id="{B3636A43-5C12-ECD9-81CC-A6EB785032D8}"/>
              </a:ext>
            </a:extLst>
          </p:cNvPr>
          <p:cNvSpPr txBox="1"/>
          <p:nvPr/>
        </p:nvSpPr>
        <p:spPr>
          <a:xfrm>
            <a:off x="2591774" y="1613069"/>
            <a:ext cx="7552347" cy="2518703"/>
          </a:xfrm>
          <a:prstGeom prst="rect">
            <a:avLst/>
          </a:prstGeom>
        </p:spPr>
        <p:txBody>
          <a:bodyPr vert="horz" wrap="square" lIns="0" tIns="1270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ts val="3280"/>
              </a:lnSpc>
              <a:spcBef>
                <a:spcPts val="100"/>
              </a:spcBef>
              <a:defRPr/>
            </a:pPr>
            <a:r>
              <a:rPr lang="en-US" sz="2400" spc="65" dirty="0">
                <a:solidFill>
                  <a:srgbClr val="6A6A6A"/>
                </a:solidFill>
                <a:latin typeface="Averta PE"/>
                <a:cs typeface="Trebuchet MS"/>
              </a:rPr>
              <a:t>Whichever sustainability benefits are most important to your business, from reducing greenhouse gases to protecting human health, there’s only one option that addresses the full suite of environmental and social concerns </a:t>
            </a:r>
            <a:r>
              <a:rPr lang="en-US" sz="2400" i="1" spc="65" dirty="0">
                <a:solidFill>
                  <a:srgbClr val="6A6A6A"/>
                </a:solidFill>
                <a:latin typeface="Averta PE"/>
                <a:cs typeface="Trebuchet MS"/>
              </a:rPr>
              <a:t>and</a:t>
            </a:r>
            <a:r>
              <a:rPr lang="en-US" sz="2400" spc="65" dirty="0">
                <a:solidFill>
                  <a:srgbClr val="6A6A6A"/>
                </a:solidFill>
                <a:latin typeface="Averta PE"/>
                <a:cs typeface="Trebuchet MS"/>
              </a:rPr>
              <a:t> is backed by federal certification—USDA Organic.</a:t>
            </a:r>
            <a:endParaRPr lang="en-US" sz="2400" u="none" strike="noStrike" kern="1200" cap="none" spc="0" normalizeH="0" baseline="0" noProof="0" dirty="0">
              <a:ln>
                <a:noFill/>
              </a:ln>
              <a:solidFill>
                <a:srgbClr val="6A6A6A"/>
              </a:solidFill>
              <a:effectLst/>
              <a:uLnTx/>
              <a:uFillTx/>
              <a:latin typeface="Averta PE"/>
              <a:cs typeface="Trebuchet MS"/>
            </a:endParaRPr>
          </a:p>
        </p:txBody>
      </p:sp>
      <p:sp>
        <p:nvSpPr>
          <p:cNvPr id="10" name="object 5">
            <a:extLst>
              <a:ext uri="{FF2B5EF4-FFF2-40B4-BE49-F238E27FC236}">
                <a16:creationId xmlns:a16="http://schemas.microsoft.com/office/drawing/2014/main" id="{8A6E5EE7-A738-56EF-A1A1-FA9340BADC65}"/>
              </a:ext>
            </a:extLst>
          </p:cNvPr>
          <p:cNvSpPr txBox="1"/>
          <p:nvPr/>
        </p:nvSpPr>
        <p:spPr>
          <a:xfrm>
            <a:off x="10692811" y="6289446"/>
            <a:ext cx="5531052" cy="189141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ctr" defTabSz="914400" rtl="0" eaLnBrk="1" fontAlgn="auto" latinLnBrk="0" hangingPunct="1">
              <a:lnSpc>
                <a:spcPts val="2320"/>
              </a:lnSpc>
              <a:spcBef>
                <a:spcPts val="100"/>
              </a:spcBef>
              <a:spcAft>
                <a:spcPts val="900"/>
              </a:spcAft>
              <a:buClrTx/>
              <a:buSzTx/>
              <a:buFontTx/>
              <a:buNone/>
              <a:tabLst/>
              <a:defRPr/>
            </a:pPr>
            <a:r>
              <a:rPr kumimoji="0" lang="en-US" u="none" strike="noStrike" kern="1200" cap="none" spc="100" normalizeH="0" noProof="0">
                <a:ln>
                  <a:noFill/>
                </a:ln>
                <a:solidFill>
                  <a:srgbClr val="6A6A6A"/>
                </a:solidFill>
                <a:effectLst/>
                <a:uLnTx/>
                <a:uFillTx/>
                <a:latin typeface="Averta PE" pitchFamily="2" charset="0"/>
                <a:cs typeface="Trebuchet MS"/>
              </a:rPr>
              <a:t>ORGANIC CONTINUES TO BE </a:t>
            </a:r>
            <a:br>
              <a:rPr kumimoji="0" lang="en-US" u="none" strike="noStrike" kern="1200" cap="none" spc="100" normalizeH="0" noProof="0">
                <a:ln>
                  <a:noFill/>
                </a:ln>
                <a:solidFill>
                  <a:srgbClr val="6A6A6A"/>
                </a:solidFill>
                <a:effectLst/>
                <a:uLnTx/>
                <a:uFillTx/>
                <a:latin typeface="Averta PE" pitchFamily="2" charset="0"/>
                <a:cs typeface="Trebuchet MS"/>
              </a:rPr>
            </a:br>
            <a:r>
              <a:rPr kumimoji="0" lang="en-US" u="none" strike="noStrike" kern="1200" cap="none" spc="100" normalizeH="0" noProof="0">
                <a:ln>
                  <a:noFill/>
                </a:ln>
                <a:solidFill>
                  <a:srgbClr val="6A6A6A"/>
                </a:solidFill>
                <a:effectLst/>
                <a:uLnTx/>
                <a:uFillTx/>
                <a:latin typeface="Averta PE" pitchFamily="2" charset="0"/>
                <a:cs typeface="Trebuchet MS"/>
              </a:rPr>
              <a:t>ONE OF THE FASTEST GROWING </a:t>
            </a:r>
            <a:br>
              <a:rPr kumimoji="0" lang="en-US" u="none" strike="noStrike" kern="1200" cap="none" spc="100" normalizeH="0" noProof="0">
                <a:ln>
                  <a:noFill/>
                </a:ln>
                <a:solidFill>
                  <a:srgbClr val="6A6A6A"/>
                </a:solidFill>
                <a:effectLst/>
                <a:uLnTx/>
                <a:uFillTx/>
                <a:latin typeface="Averta PE" pitchFamily="2" charset="0"/>
                <a:cs typeface="Trebuchet MS"/>
              </a:rPr>
            </a:br>
            <a:r>
              <a:rPr kumimoji="0" lang="en-US" u="none" strike="noStrike" kern="1200" cap="none" spc="100" normalizeH="0" noProof="0">
                <a:ln>
                  <a:noFill/>
                </a:ln>
                <a:solidFill>
                  <a:srgbClr val="6A6A6A"/>
                </a:solidFill>
                <a:effectLst/>
                <a:uLnTx/>
                <a:uFillTx/>
                <a:latin typeface="Averta PE" pitchFamily="2" charset="0"/>
                <a:cs typeface="Trebuchet MS"/>
              </a:rPr>
              <a:t>SECTORS IN US AGRICULTURE:</a:t>
            </a:r>
          </a:p>
          <a:p>
            <a:pPr marL="12700" marR="5080" lvl="0" indent="0" algn="ctr" defTabSz="914400" rtl="0" eaLnBrk="1" fontAlgn="auto" latinLnBrk="0" hangingPunct="1">
              <a:lnSpc>
                <a:spcPts val="2320"/>
              </a:lnSpc>
              <a:spcBef>
                <a:spcPts val="100"/>
              </a:spcBef>
              <a:spcAft>
                <a:spcPts val="0"/>
              </a:spcAft>
              <a:buClrTx/>
              <a:buSzTx/>
              <a:buFontTx/>
              <a:buNone/>
              <a:tabLst/>
              <a:defRPr/>
            </a:pPr>
            <a:r>
              <a:rPr lang="en-US" b="1" spc="100">
                <a:solidFill>
                  <a:srgbClr val="6A6A6A"/>
                </a:solidFill>
                <a:latin typeface="Averta PE Bold" pitchFamily="2" charset="0"/>
                <a:cs typeface="Trebuchet MS"/>
              </a:rPr>
              <a:t>IN 2020, ORGANIC SALES </a:t>
            </a:r>
            <a:br>
              <a:rPr lang="en-US" b="1" spc="100">
                <a:solidFill>
                  <a:srgbClr val="6A6A6A"/>
                </a:solidFill>
                <a:latin typeface="Averta PE Bold" pitchFamily="2" charset="0"/>
                <a:cs typeface="Trebuchet MS"/>
              </a:rPr>
            </a:br>
            <a:r>
              <a:rPr lang="en-US" b="1" spc="100">
                <a:solidFill>
                  <a:srgbClr val="6A6A6A"/>
                </a:solidFill>
                <a:latin typeface="Averta PE Bold" pitchFamily="2" charset="0"/>
                <a:cs typeface="Trebuchet MS"/>
              </a:rPr>
              <a:t>GREW BY 12.4% TO A </a:t>
            </a:r>
            <a:br>
              <a:rPr lang="en-US" b="1" spc="100">
                <a:solidFill>
                  <a:srgbClr val="6A6A6A"/>
                </a:solidFill>
                <a:latin typeface="Averta PE Bold" pitchFamily="2" charset="0"/>
                <a:cs typeface="Trebuchet MS"/>
              </a:rPr>
            </a:br>
            <a:r>
              <a:rPr lang="en-US" b="1" spc="100">
                <a:solidFill>
                  <a:srgbClr val="6A6A6A"/>
                </a:solidFill>
                <a:latin typeface="Averta PE Bold" pitchFamily="2" charset="0"/>
                <a:cs typeface="Trebuchet MS"/>
              </a:rPr>
              <a:t>RECORD HIGH OF $62 BILLION.</a:t>
            </a:r>
            <a:endParaRPr kumimoji="0" b="1" u="none" strike="noStrike" kern="1200" cap="none" spc="100" normalizeH="0" noProof="0">
              <a:ln>
                <a:noFill/>
              </a:ln>
              <a:solidFill>
                <a:srgbClr val="6A6A6A"/>
              </a:solidFill>
              <a:effectLst/>
              <a:uLnTx/>
              <a:uFillTx/>
              <a:latin typeface="Averta PE Bold" pitchFamily="2" charset="0"/>
              <a:cs typeface="Trebuchet MS"/>
            </a:endParaRPr>
          </a:p>
        </p:txBody>
      </p:sp>
      <p:sp>
        <p:nvSpPr>
          <p:cNvPr id="13" name="Rectangle 12">
            <a:extLst>
              <a:ext uri="{FF2B5EF4-FFF2-40B4-BE49-F238E27FC236}">
                <a16:creationId xmlns:a16="http://schemas.microsoft.com/office/drawing/2014/main" id="{2FA97CFF-042C-3293-48D5-F8EF296EA318}"/>
              </a:ext>
            </a:extLst>
          </p:cNvPr>
          <p:cNvSpPr/>
          <p:nvPr/>
        </p:nvSpPr>
        <p:spPr>
          <a:xfrm>
            <a:off x="10692811" y="5986798"/>
            <a:ext cx="5531053" cy="2451620"/>
          </a:xfrm>
          <a:prstGeom prst="rect">
            <a:avLst/>
          </a:prstGeom>
          <a:noFill/>
          <a:ln w="38100">
            <a:solidFill>
              <a:srgbClr val="FAE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19B8F41-755C-FD11-F29F-1786D7452517}"/>
              </a:ext>
            </a:extLst>
          </p:cNvPr>
          <p:cNvSpPr/>
          <p:nvPr/>
        </p:nvSpPr>
        <p:spPr>
          <a:xfrm>
            <a:off x="1581317" y="7862395"/>
            <a:ext cx="2185173" cy="2286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7D75FE5E-D479-9320-E0CD-7C49D92F703F}"/>
              </a:ext>
            </a:extLst>
          </p:cNvPr>
          <p:cNvSpPr/>
          <p:nvPr/>
        </p:nvSpPr>
        <p:spPr>
          <a:xfrm>
            <a:off x="1581318" y="8176364"/>
            <a:ext cx="1910056" cy="2286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2C61E30-1A0D-DE16-4A78-CB9DF53D3717}"/>
              </a:ext>
            </a:extLst>
          </p:cNvPr>
          <p:cNvSpPr/>
          <p:nvPr/>
        </p:nvSpPr>
        <p:spPr>
          <a:xfrm>
            <a:off x="7779392" y="6289446"/>
            <a:ext cx="1463040" cy="2286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ECD1BD8B-13F8-03FC-ABA7-96587B9836EE}"/>
              </a:ext>
            </a:extLst>
          </p:cNvPr>
          <p:cNvSpPr/>
          <p:nvPr/>
        </p:nvSpPr>
        <p:spPr>
          <a:xfrm>
            <a:off x="4822481" y="6600685"/>
            <a:ext cx="3822953" cy="2286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8BF03EB1-B41E-D53C-0A46-B7564DF5A4CC}"/>
              </a:ext>
            </a:extLst>
          </p:cNvPr>
          <p:cNvSpPr/>
          <p:nvPr/>
        </p:nvSpPr>
        <p:spPr>
          <a:xfrm>
            <a:off x="5571648" y="7249709"/>
            <a:ext cx="1861227" cy="228600"/>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9" name="Straight Connector 18">
            <a:extLst>
              <a:ext uri="{FF2B5EF4-FFF2-40B4-BE49-F238E27FC236}">
                <a16:creationId xmlns:a16="http://schemas.microsoft.com/office/drawing/2014/main" id="{C8510FC5-30FB-C59D-91D5-583D1FA6C15D}"/>
              </a:ext>
            </a:extLst>
          </p:cNvPr>
          <p:cNvCxnSpPr>
            <a:cxnSpLocks/>
          </p:cNvCxnSpPr>
          <p:nvPr/>
        </p:nvCxnSpPr>
        <p:spPr>
          <a:xfrm>
            <a:off x="4348749" y="5986363"/>
            <a:ext cx="0" cy="2452054"/>
          </a:xfrm>
          <a:prstGeom prst="line">
            <a:avLst/>
          </a:prstGeom>
          <a:ln w="25400">
            <a:solidFill>
              <a:srgbClr val="FAE21D"/>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BE0B047-32E5-A166-2632-E2264E058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0430" y="6362151"/>
            <a:ext cx="977368" cy="713214"/>
          </a:xfrm>
          <a:prstGeom prst="rect">
            <a:avLst/>
          </a:prstGeom>
        </p:spPr>
      </p:pic>
      <p:pic>
        <p:nvPicPr>
          <p:cNvPr id="21" name="Picture 20">
            <a:extLst>
              <a:ext uri="{FF2B5EF4-FFF2-40B4-BE49-F238E27FC236}">
                <a16:creationId xmlns:a16="http://schemas.microsoft.com/office/drawing/2014/main" id="{B67CD1D6-0F74-7034-924C-0B7A6F686C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6590" y="5986363"/>
            <a:ext cx="1395991" cy="1076908"/>
          </a:xfrm>
          <a:prstGeom prst="rect">
            <a:avLst/>
          </a:prstGeom>
        </p:spPr>
      </p:pic>
      <p:sp>
        <p:nvSpPr>
          <p:cNvPr id="25" name="object 5">
            <a:extLst>
              <a:ext uri="{FF2B5EF4-FFF2-40B4-BE49-F238E27FC236}">
                <a16:creationId xmlns:a16="http://schemas.microsoft.com/office/drawing/2014/main" id="{FB240FC0-10F9-FBD1-DE32-01E69211059C}"/>
              </a:ext>
            </a:extLst>
          </p:cNvPr>
          <p:cNvSpPr txBox="1"/>
          <p:nvPr/>
        </p:nvSpPr>
        <p:spPr>
          <a:xfrm>
            <a:off x="1622309" y="7041303"/>
            <a:ext cx="2363866" cy="1397114"/>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l" defTabSz="914400" rtl="0" eaLnBrk="1" fontAlgn="auto" latinLnBrk="0" hangingPunct="1">
              <a:lnSpc>
                <a:spcPct val="115500"/>
              </a:lnSpc>
              <a:spcBef>
                <a:spcPts val="100"/>
              </a:spcBef>
              <a:spcAft>
                <a:spcPts val="0"/>
              </a:spcAft>
              <a:buClrTx/>
              <a:buSzTx/>
              <a:buFontTx/>
              <a:buNone/>
              <a:tabLst/>
              <a:defRPr/>
            </a:pPr>
            <a:r>
              <a:rPr kumimoji="0" lang="en-US" u="none" strike="noStrike" kern="1200" cap="none" normalizeH="0" noProof="0">
                <a:ln>
                  <a:noFill/>
                </a:ln>
                <a:solidFill>
                  <a:srgbClr val="6A6A6A"/>
                </a:solidFill>
                <a:effectLst/>
                <a:uLnTx/>
                <a:uFillTx/>
                <a:latin typeface="Averta PE" pitchFamily="2" charset="0"/>
                <a:cs typeface="Trebuchet MS"/>
              </a:rPr>
              <a:t>More than </a:t>
            </a:r>
            <a:r>
              <a:rPr kumimoji="0" lang="en-US" sz="2500" b="1" u="none" strike="noStrike" kern="1200" cap="none" normalizeH="0" noProof="0">
                <a:ln>
                  <a:noFill/>
                </a:ln>
                <a:solidFill>
                  <a:srgbClr val="6A6A6A"/>
                </a:solidFill>
                <a:effectLst/>
                <a:uLnTx/>
                <a:uFillTx/>
                <a:latin typeface="Averta PE Extrabold" pitchFamily="2" charset="0"/>
                <a:cs typeface="Trebuchet MS"/>
              </a:rPr>
              <a:t>82%</a:t>
            </a:r>
            <a:r>
              <a:rPr kumimoji="0" lang="en-US" sz="2500" b="1" u="none" strike="noStrike" kern="1200" cap="none" normalizeH="0" noProof="0">
                <a:ln>
                  <a:noFill/>
                </a:ln>
                <a:solidFill>
                  <a:srgbClr val="6A6A6A"/>
                </a:solidFill>
                <a:effectLst/>
                <a:uLnTx/>
                <a:uFillTx/>
                <a:latin typeface="Averta PE Semibold" pitchFamily="2" charset="0"/>
                <a:cs typeface="Trebuchet MS"/>
              </a:rPr>
              <a:t> </a:t>
            </a:r>
            <a:br>
              <a:rPr kumimoji="0" lang="en-US" b="1" u="none" strike="noStrike" kern="1200" cap="none" normalizeH="0" noProof="0">
                <a:ln>
                  <a:noFill/>
                </a:ln>
                <a:solidFill>
                  <a:srgbClr val="6A6A6A"/>
                </a:solidFill>
                <a:effectLst/>
                <a:uLnTx/>
                <a:uFillTx/>
                <a:latin typeface="Averta PE Semibold" pitchFamily="2" charset="0"/>
                <a:cs typeface="Trebuchet MS"/>
              </a:rPr>
            </a:br>
            <a:r>
              <a:rPr kumimoji="0" lang="en-US" u="none" strike="noStrike" kern="1200" cap="none" normalizeH="0" noProof="0">
                <a:ln>
                  <a:noFill/>
                </a:ln>
                <a:solidFill>
                  <a:srgbClr val="6A6A6A"/>
                </a:solidFill>
                <a:effectLst/>
                <a:uLnTx/>
                <a:uFillTx/>
                <a:latin typeface="Averta PE" pitchFamily="2" charset="0"/>
                <a:cs typeface="Trebuchet MS"/>
              </a:rPr>
              <a:t>of US households </a:t>
            </a:r>
            <a:br>
              <a:rPr kumimoji="0" lang="en-US" u="none" strike="noStrike" kern="1200" cap="none" normalizeH="0" noProof="0">
                <a:ln>
                  <a:noFill/>
                </a:ln>
                <a:solidFill>
                  <a:srgbClr val="6A6A6A"/>
                </a:solidFill>
                <a:effectLst/>
                <a:uLnTx/>
                <a:uFillTx/>
                <a:latin typeface="Averta PE" pitchFamily="2" charset="0"/>
                <a:cs typeface="Trebuchet MS"/>
              </a:rPr>
            </a:br>
            <a:r>
              <a:rPr kumimoji="0" lang="en-US" b="1" u="none" strike="noStrike" kern="1200" cap="none" normalizeH="0" noProof="0">
                <a:ln>
                  <a:noFill/>
                </a:ln>
                <a:solidFill>
                  <a:srgbClr val="6A6A6A"/>
                </a:solidFill>
                <a:effectLst/>
                <a:uLnTx/>
                <a:uFillTx/>
                <a:latin typeface="Averta PE Bold" pitchFamily="2" charset="0"/>
                <a:cs typeface="Trebuchet MS"/>
              </a:rPr>
              <a:t>stock organic food</a:t>
            </a:r>
            <a:br>
              <a:rPr kumimoji="0" lang="en-US" b="1" u="none" strike="noStrike" kern="1200" cap="none" normalizeH="0" noProof="0">
                <a:ln>
                  <a:noFill/>
                </a:ln>
                <a:solidFill>
                  <a:srgbClr val="6A6A6A"/>
                </a:solidFill>
                <a:effectLst/>
                <a:uLnTx/>
                <a:uFillTx/>
                <a:latin typeface="Averta PE Bold" pitchFamily="2" charset="0"/>
                <a:cs typeface="Trebuchet MS"/>
              </a:rPr>
            </a:br>
            <a:r>
              <a:rPr kumimoji="0" lang="en-US" b="1" u="none" strike="noStrike" kern="1200" cap="none" normalizeH="0" noProof="0">
                <a:ln>
                  <a:noFill/>
                </a:ln>
                <a:solidFill>
                  <a:srgbClr val="6A6A6A"/>
                </a:solidFill>
                <a:effectLst/>
                <a:uLnTx/>
                <a:uFillTx/>
                <a:latin typeface="Averta PE Bold" pitchFamily="2" charset="0"/>
                <a:cs typeface="Trebuchet MS"/>
              </a:rPr>
              <a:t>in their kitchens</a:t>
            </a:r>
            <a:r>
              <a:rPr kumimoji="0" lang="en-US" u="none" strike="noStrike" kern="1200" cap="none" normalizeH="0" noProof="0">
                <a:ln>
                  <a:noFill/>
                </a:ln>
                <a:solidFill>
                  <a:srgbClr val="6A6A6A"/>
                </a:solidFill>
                <a:effectLst/>
                <a:uLnTx/>
                <a:uFillTx/>
                <a:latin typeface="Averta PE" pitchFamily="2" charset="0"/>
                <a:cs typeface="Trebuchet MS"/>
              </a:rPr>
              <a:t>.</a:t>
            </a:r>
            <a:endParaRPr kumimoji="0" u="none" strike="noStrike" kern="1200" cap="none" normalizeH="0" noProof="0">
              <a:ln>
                <a:noFill/>
              </a:ln>
              <a:solidFill>
                <a:srgbClr val="6A6A6A"/>
              </a:solidFill>
              <a:effectLst/>
              <a:uLnTx/>
              <a:uFillTx/>
              <a:latin typeface="Averta PE" pitchFamily="2" charset="0"/>
              <a:cs typeface="Trebuchet MS"/>
            </a:endParaRPr>
          </a:p>
        </p:txBody>
      </p:sp>
      <p:sp>
        <p:nvSpPr>
          <p:cNvPr id="26" name="object 5">
            <a:extLst>
              <a:ext uri="{FF2B5EF4-FFF2-40B4-BE49-F238E27FC236}">
                <a16:creationId xmlns:a16="http://schemas.microsoft.com/office/drawing/2014/main" id="{048C3EFB-05CB-2DBB-BCB0-74B764EA196B}"/>
              </a:ext>
            </a:extLst>
          </p:cNvPr>
          <p:cNvSpPr txBox="1"/>
          <p:nvPr/>
        </p:nvSpPr>
        <p:spPr>
          <a:xfrm>
            <a:off x="4858555" y="6228410"/>
            <a:ext cx="4961876" cy="2236061"/>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l" defTabSz="914400" rtl="0" eaLnBrk="1" fontAlgn="auto" latinLnBrk="0" hangingPunct="1">
              <a:lnSpc>
                <a:spcPct val="115500"/>
              </a:lnSpc>
              <a:spcBef>
                <a:spcPts val="100"/>
              </a:spcBef>
              <a:spcAft>
                <a:spcPts val="0"/>
              </a:spcAft>
              <a:buClrTx/>
              <a:buSzTx/>
              <a:buFontTx/>
              <a:buNone/>
              <a:tabLst/>
              <a:defRPr/>
            </a:pPr>
            <a:r>
              <a:rPr kumimoji="0" lang="en-US" u="none" strike="noStrike" kern="1200" cap="none" normalizeH="0" noProof="0" dirty="0">
                <a:ln>
                  <a:noFill/>
                </a:ln>
                <a:solidFill>
                  <a:srgbClr val="6A6A6A"/>
                </a:solidFill>
                <a:effectLst/>
                <a:uLnTx/>
                <a:uFillTx/>
                <a:latin typeface="Averta PE" pitchFamily="2" charset="0"/>
                <a:cs typeface="Trebuchet MS"/>
              </a:rPr>
              <a:t>When surveyed about their  </a:t>
            </a:r>
            <a:r>
              <a:rPr kumimoji="0" lang="en-US" b="1" u="none" strike="noStrike" kern="1200" cap="none" normalizeH="0" noProof="0" dirty="0">
                <a:ln>
                  <a:noFill/>
                </a:ln>
                <a:solidFill>
                  <a:srgbClr val="6A6A6A"/>
                </a:solidFill>
                <a:effectLst/>
                <a:uLnTx/>
                <a:uFillTx/>
                <a:latin typeface="Averta PE Bold" pitchFamily="2" charset="0"/>
                <a:cs typeface="Trebuchet MS"/>
              </a:rPr>
              <a:t>top concerns </a:t>
            </a:r>
            <a:br>
              <a:rPr kumimoji="0" lang="en-US" b="1" u="none" strike="noStrike" kern="1200" cap="none" normalizeH="0" noProof="0" dirty="0">
                <a:ln>
                  <a:noFill/>
                </a:ln>
                <a:solidFill>
                  <a:srgbClr val="6A6A6A"/>
                </a:solidFill>
                <a:effectLst/>
                <a:uLnTx/>
                <a:uFillTx/>
                <a:latin typeface="Averta PE Bold" pitchFamily="2" charset="0"/>
                <a:cs typeface="Trebuchet MS"/>
              </a:rPr>
            </a:br>
            <a:r>
              <a:rPr kumimoji="0" lang="en-US" b="1" u="none" strike="noStrike" kern="1200" cap="none" normalizeH="0" noProof="0" dirty="0">
                <a:ln>
                  <a:noFill/>
                </a:ln>
                <a:solidFill>
                  <a:srgbClr val="6A6A6A"/>
                </a:solidFill>
                <a:effectLst/>
                <a:uLnTx/>
                <a:uFillTx/>
                <a:latin typeface="Averta PE Bold" pitchFamily="2" charset="0"/>
                <a:cs typeface="Trebuchet MS"/>
              </a:rPr>
              <a:t>in the food and beverage industry</a:t>
            </a:r>
            <a:r>
              <a:rPr kumimoji="0" lang="en-US" u="none" strike="noStrike" kern="1200" cap="none" normalizeH="0" noProof="0" dirty="0">
                <a:ln>
                  <a:noFill/>
                </a:ln>
                <a:solidFill>
                  <a:srgbClr val="6A6A6A"/>
                </a:solidFill>
                <a:effectLst/>
                <a:uLnTx/>
                <a:uFillTx/>
                <a:latin typeface="Averta PE" pitchFamily="2" charset="0"/>
                <a:cs typeface="Trebuchet MS"/>
              </a:rPr>
              <a:t>, </a:t>
            </a:r>
            <a:br>
              <a:rPr kumimoji="0" lang="en-US" u="none" strike="noStrike" kern="1200" cap="none" normalizeH="0" noProof="0" dirty="0">
                <a:ln>
                  <a:noFill/>
                </a:ln>
                <a:solidFill>
                  <a:srgbClr val="6A6A6A"/>
                </a:solidFill>
                <a:effectLst/>
                <a:uLnTx/>
                <a:uFillTx/>
                <a:latin typeface="Averta PE" pitchFamily="2" charset="0"/>
                <a:cs typeface="Trebuchet MS"/>
              </a:rPr>
            </a:br>
            <a:r>
              <a:rPr kumimoji="0" lang="en-US" u="none" strike="noStrike" kern="1200" cap="none" normalizeH="0" noProof="0" dirty="0">
                <a:ln>
                  <a:noFill/>
                </a:ln>
                <a:solidFill>
                  <a:srgbClr val="6A6A6A"/>
                </a:solidFill>
                <a:effectLst/>
                <a:uLnTx/>
                <a:uFillTx/>
                <a:latin typeface="Averta PE" pitchFamily="2" charset="0"/>
                <a:cs typeface="Trebuchet MS"/>
              </a:rPr>
              <a:t>most consumer priorities were addressed </a:t>
            </a:r>
            <a:br>
              <a:rPr kumimoji="0" lang="en-US" u="none" strike="noStrike" kern="1200" cap="none" normalizeH="0" noProof="0" dirty="0">
                <a:ln>
                  <a:noFill/>
                </a:ln>
                <a:solidFill>
                  <a:srgbClr val="6A6A6A"/>
                </a:solidFill>
                <a:effectLst/>
                <a:uLnTx/>
                <a:uFillTx/>
                <a:latin typeface="Averta PE" pitchFamily="2" charset="0"/>
                <a:cs typeface="Trebuchet MS"/>
              </a:rPr>
            </a:br>
            <a:r>
              <a:rPr kumimoji="0" lang="en-US" u="none" strike="noStrike" kern="1200" cap="none" normalizeH="0" noProof="0" dirty="0">
                <a:ln>
                  <a:noFill/>
                </a:ln>
                <a:solidFill>
                  <a:srgbClr val="6A6A6A"/>
                </a:solidFill>
                <a:effectLst/>
                <a:uLnTx/>
                <a:uFillTx/>
                <a:latin typeface="Averta PE" pitchFamily="2" charset="0"/>
                <a:cs typeface="Trebuchet MS"/>
              </a:rPr>
              <a:t>by the</a:t>
            </a:r>
            <a:r>
              <a:rPr kumimoji="0" lang="en-US" b="1" u="none" strike="noStrike" kern="1200" cap="none" normalizeH="0" noProof="0" dirty="0">
                <a:ln>
                  <a:noFill/>
                </a:ln>
                <a:solidFill>
                  <a:srgbClr val="6A6A6A"/>
                </a:solidFill>
                <a:effectLst/>
                <a:uLnTx/>
                <a:uFillTx/>
                <a:latin typeface="Averta PE Semibold" pitchFamily="2" charset="0"/>
                <a:cs typeface="Trebuchet MS"/>
              </a:rPr>
              <a:t> </a:t>
            </a:r>
            <a:r>
              <a:rPr kumimoji="0" lang="en-US" b="1" u="none" strike="noStrike" kern="1200" cap="none" normalizeH="0" noProof="0" dirty="0">
                <a:ln>
                  <a:noFill/>
                </a:ln>
                <a:solidFill>
                  <a:srgbClr val="6A6A6A"/>
                </a:solidFill>
                <a:effectLst/>
                <a:uLnTx/>
                <a:uFillTx/>
                <a:latin typeface="Averta PE Bold" pitchFamily="2" charset="0"/>
                <a:cs typeface="Trebuchet MS"/>
              </a:rPr>
              <a:t>organic standard</a:t>
            </a:r>
            <a:r>
              <a:rPr kumimoji="0" lang="en-US" u="none" strike="noStrike" kern="1200" cap="none" normalizeH="0" noProof="0" dirty="0">
                <a:ln>
                  <a:noFill/>
                </a:ln>
                <a:solidFill>
                  <a:srgbClr val="6A6A6A"/>
                </a:solidFill>
                <a:effectLst/>
                <a:uLnTx/>
                <a:uFillTx/>
                <a:latin typeface="Averta PE" pitchFamily="2" charset="0"/>
                <a:cs typeface="Trebuchet MS"/>
              </a:rPr>
              <a:t>. For example, </a:t>
            </a:r>
            <a:br>
              <a:rPr kumimoji="0" lang="en-US" u="none" strike="noStrike" kern="1200" cap="none" normalizeH="0" noProof="0" dirty="0">
                <a:ln>
                  <a:noFill/>
                </a:ln>
                <a:solidFill>
                  <a:srgbClr val="6A6A6A"/>
                </a:solidFill>
                <a:effectLst/>
                <a:uLnTx/>
                <a:uFillTx/>
                <a:latin typeface="Averta PE" pitchFamily="2" charset="0"/>
                <a:cs typeface="Trebuchet MS"/>
              </a:rPr>
            </a:br>
            <a:r>
              <a:rPr kumimoji="0" lang="en-US" u="none" strike="noStrike" kern="1200" cap="none" normalizeH="0" noProof="0" dirty="0">
                <a:ln>
                  <a:noFill/>
                </a:ln>
                <a:solidFill>
                  <a:srgbClr val="6A6A6A"/>
                </a:solidFill>
                <a:effectLst/>
                <a:uLnTx/>
                <a:uFillTx/>
                <a:latin typeface="Averta PE" pitchFamily="2" charset="0"/>
                <a:cs typeface="Trebuchet MS"/>
              </a:rPr>
              <a:t>70% expressed concerns over the use </a:t>
            </a:r>
            <a:br>
              <a:rPr kumimoji="0" lang="en-US" u="none" strike="noStrike" kern="1200" cap="none" normalizeH="0" noProof="0" dirty="0">
                <a:ln>
                  <a:noFill/>
                </a:ln>
                <a:solidFill>
                  <a:srgbClr val="6A6A6A"/>
                </a:solidFill>
                <a:effectLst/>
                <a:uLnTx/>
                <a:uFillTx/>
                <a:latin typeface="Averta PE" pitchFamily="2" charset="0"/>
                <a:cs typeface="Trebuchet MS"/>
              </a:rPr>
            </a:br>
            <a:r>
              <a:rPr kumimoji="0" lang="en-US" u="none" strike="noStrike" kern="1200" cap="none" normalizeH="0" noProof="0" dirty="0">
                <a:ln>
                  <a:noFill/>
                </a:ln>
                <a:solidFill>
                  <a:srgbClr val="6A6A6A"/>
                </a:solidFill>
                <a:effectLst/>
                <a:uLnTx/>
                <a:uFillTx/>
                <a:latin typeface="Averta PE" pitchFamily="2" charset="0"/>
                <a:cs typeface="Trebuchet MS"/>
              </a:rPr>
              <a:t>of synthetic chemicals and GMOs, </a:t>
            </a:r>
            <a:br>
              <a:rPr kumimoji="0" lang="en-US" u="none" strike="noStrike" kern="1200" cap="none" normalizeH="0" noProof="0" dirty="0">
                <a:ln>
                  <a:noFill/>
                </a:ln>
                <a:solidFill>
                  <a:srgbClr val="6A6A6A"/>
                </a:solidFill>
                <a:effectLst/>
                <a:uLnTx/>
                <a:uFillTx/>
                <a:latin typeface="Averta PE" pitchFamily="2" charset="0"/>
                <a:cs typeface="Trebuchet MS"/>
              </a:rPr>
            </a:br>
            <a:r>
              <a:rPr kumimoji="0" lang="en-US" u="none" strike="noStrike" kern="1200" cap="none" normalizeH="0" noProof="0" dirty="0">
                <a:ln>
                  <a:noFill/>
                </a:ln>
                <a:solidFill>
                  <a:srgbClr val="6A6A6A"/>
                </a:solidFill>
                <a:effectLst/>
                <a:uLnTx/>
                <a:uFillTx/>
                <a:latin typeface="Averta PE" pitchFamily="2" charset="0"/>
                <a:cs typeface="Trebuchet MS"/>
              </a:rPr>
              <a:t>which are prohibited in organic products.</a:t>
            </a:r>
            <a:endParaRPr kumimoji="0" u="none" strike="noStrike" kern="1200" cap="none" normalizeH="0" noProof="0" dirty="0">
              <a:ln>
                <a:noFill/>
              </a:ln>
              <a:solidFill>
                <a:srgbClr val="6A6A6A"/>
              </a:solidFill>
              <a:effectLst/>
              <a:uLnTx/>
              <a:uFillTx/>
              <a:latin typeface="Averta PE" pitchFamily="2" charset="0"/>
              <a:cs typeface="Trebuchet MS"/>
            </a:endParaRPr>
          </a:p>
        </p:txBody>
      </p:sp>
      <p:pic>
        <p:nvPicPr>
          <p:cNvPr id="27" name="Picture 26" descr="A picture containing text, outdoor, sign, close&#10;&#10;Description automatically generated">
            <a:extLst>
              <a:ext uri="{FF2B5EF4-FFF2-40B4-BE49-F238E27FC236}">
                <a16:creationId xmlns:a16="http://schemas.microsoft.com/office/drawing/2014/main" id="{175E7426-AA2A-ABE3-2B5C-AE7DF1DBAC95}"/>
              </a:ext>
            </a:extLst>
          </p:cNvPr>
          <p:cNvPicPr>
            <a:picLocks noChangeAspect="1"/>
          </p:cNvPicPr>
          <p:nvPr/>
        </p:nvPicPr>
        <p:blipFill>
          <a:blip r:embed="rId6"/>
          <a:stretch>
            <a:fillRect/>
          </a:stretch>
        </p:blipFill>
        <p:spPr>
          <a:xfrm>
            <a:off x="497470" y="1951540"/>
            <a:ext cx="1638300" cy="16383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48864A-07ED-C916-F39B-E167AF69C554}"/>
              </a:ext>
            </a:extLst>
          </p:cNvPr>
          <p:cNvSpPr/>
          <p:nvPr/>
        </p:nvSpPr>
        <p:spPr>
          <a:xfrm>
            <a:off x="1534887" y="3314700"/>
            <a:ext cx="15229113" cy="5486400"/>
          </a:xfrm>
          <a:prstGeom prst="rect">
            <a:avLst/>
          </a:prstGeom>
          <a:solidFill>
            <a:srgbClr val="FAE21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10ADF7C2-2652-C946-B6C8-CC6C1DAD91A8}"/>
              </a:ext>
            </a:extLst>
          </p:cNvPr>
          <p:cNvSpPr txBox="1"/>
          <p:nvPr/>
        </p:nvSpPr>
        <p:spPr>
          <a:xfrm>
            <a:off x="1534887" y="1840087"/>
            <a:ext cx="15229113" cy="690061"/>
          </a:xfrm>
          <a:prstGeom prst="rect">
            <a:avLst/>
          </a:prstGeom>
        </p:spPr>
        <p:txBody>
          <a:bodyPr wrap="square" lIns="0" tIns="0" rIns="0" bIns="0" rtlCol="0" anchor="t">
            <a:spAutoFit/>
          </a:bodyPr>
          <a:lstStyle/>
          <a:p>
            <a:pPr>
              <a:lnSpc>
                <a:spcPts val="5880"/>
              </a:lnSpc>
            </a:pPr>
            <a:r>
              <a:rPr lang="en-US" sz="4200" b="1" dirty="0">
                <a:solidFill>
                  <a:srgbClr val="6A6A6A"/>
                </a:solidFill>
                <a:latin typeface="Averta PE" panose="00000500000000000000" charset="0"/>
                <a:cs typeface="Arial" panose="020B0604020202020204" pitchFamily="34" charset="0"/>
              </a:rPr>
              <a:t>Federally Guaranteed and Traceable</a:t>
            </a:r>
            <a:endParaRPr lang="en-US" b="1" dirty="0">
              <a:solidFill>
                <a:srgbClr val="6A6A6A"/>
              </a:solidFill>
              <a:latin typeface="Averta PE" panose="00000500000000000000" charset="0"/>
              <a:cs typeface="Arial" panose="020B0604020202020204" pitchFamily="34" charset="0"/>
            </a:endParaRPr>
          </a:p>
        </p:txBody>
      </p:sp>
      <p:sp>
        <p:nvSpPr>
          <p:cNvPr id="3" name="TextBox 4">
            <a:extLst>
              <a:ext uri="{FF2B5EF4-FFF2-40B4-BE49-F238E27FC236}">
                <a16:creationId xmlns:a16="http://schemas.microsoft.com/office/drawing/2014/main" id="{72E1D568-60E6-516F-14E6-00D3149FEDD2}"/>
              </a:ext>
            </a:extLst>
          </p:cNvPr>
          <p:cNvSpPr txBox="1"/>
          <p:nvPr/>
        </p:nvSpPr>
        <p:spPr>
          <a:xfrm>
            <a:off x="4188328" y="4631291"/>
            <a:ext cx="3032890" cy="820738"/>
          </a:xfrm>
          <a:prstGeom prst="rect">
            <a:avLst/>
          </a:prstGeom>
        </p:spPr>
        <p:txBody>
          <a:bodyPr wrap="square" lIns="0" tIns="0" rIns="0" bIns="0" rtlCol="0" anchor="t">
            <a:spAutoFit/>
          </a:bodyPr>
          <a:lstStyle/>
          <a:p>
            <a:pPr>
              <a:lnSpc>
                <a:spcPts val="3180"/>
              </a:lnSpc>
            </a:pPr>
            <a:r>
              <a:rPr lang="en-US" sz="3000" b="1" spc="100">
                <a:solidFill>
                  <a:srgbClr val="6A6A6A"/>
                </a:solidFill>
                <a:latin typeface="Arial" panose="020B0604020202020204" pitchFamily="34" charset="0"/>
                <a:cs typeface="Arial" panose="020B0604020202020204" pitchFamily="34" charset="0"/>
              </a:rPr>
              <a:t>FEDERALLY GUARANTEED </a:t>
            </a:r>
          </a:p>
        </p:txBody>
      </p:sp>
      <p:sp>
        <p:nvSpPr>
          <p:cNvPr id="5" name="TextBox 4">
            <a:extLst>
              <a:ext uri="{FF2B5EF4-FFF2-40B4-BE49-F238E27FC236}">
                <a16:creationId xmlns:a16="http://schemas.microsoft.com/office/drawing/2014/main" id="{9C4C5457-F555-FF0D-C8A5-EA19E7FA52F6}"/>
              </a:ext>
            </a:extLst>
          </p:cNvPr>
          <p:cNvSpPr txBox="1"/>
          <p:nvPr/>
        </p:nvSpPr>
        <p:spPr>
          <a:xfrm>
            <a:off x="2201701" y="5895500"/>
            <a:ext cx="5948065" cy="2143600"/>
          </a:xfrm>
          <a:prstGeom prst="rect">
            <a:avLst/>
          </a:prstGeom>
          <a:noFill/>
        </p:spPr>
        <p:txBody>
          <a:bodyPr wrap="square" lIns="0" tIns="0" rIns="0" bIns="0">
            <a:spAutoFit/>
          </a:bodyPr>
          <a:lstStyle/>
          <a:p>
            <a:pPr>
              <a:lnSpc>
                <a:spcPts val="3280"/>
              </a:lnSpc>
            </a:pPr>
            <a:r>
              <a:rPr lang="en-US" sz="2400">
                <a:solidFill>
                  <a:srgbClr val="6A6A6A"/>
                </a:solidFill>
                <a:latin typeface="Arial" panose="020B0604020202020204" pitchFamily="34" charset="0"/>
                <a:cs typeface="Arial" panose="020B0604020202020204" pitchFamily="34" charset="0"/>
              </a:rPr>
              <a:t>Unlike other eco-labels like “natural” or “regenerative”, the USDA Organic label is backed by third party inspection, federally enforced, and provides traceability from the farm to the consumer.</a:t>
            </a:r>
            <a:endParaRPr lang="en-US"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3B22E2A-2C72-B3AA-F851-E0A823075A06}"/>
              </a:ext>
            </a:extLst>
          </p:cNvPr>
          <p:cNvSpPr txBox="1"/>
          <p:nvPr/>
        </p:nvSpPr>
        <p:spPr>
          <a:xfrm>
            <a:off x="9232907" y="4115860"/>
            <a:ext cx="6447954" cy="4062651"/>
          </a:xfrm>
          <a:prstGeom prst="rect">
            <a:avLst/>
          </a:prstGeom>
          <a:noFill/>
        </p:spPr>
        <p:txBody>
          <a:bodyPr wrap="square" lIns="0" tIns="0" rIns="0" bIns="0">
            <a:spAutoFit/>
          </a:bodyPr>
          <a:lstStyle/>
          <a:p>
            <a:r>
              <a:rPr lang="en-US" sz="2400" b="1">
                <a:solidFill>
                  <a:srgbClr val="6A6A6A"/>
                </a:solidFill>
                <a:latin typeface="Arial" panose="020B0604020202020204" pitchFamily="34" charset="0"/>
                <a:cs typeface="Arial" panose="020B0604020202020204" pitchFamily="34" charset="0"/>
              </a:rPr>
              <a:t>Certified organic operations </a:t>
            </a:r>
            <a:r>
              <a:rPr lang="en-US" sz="2400">
                <a:solidFill>
                  <a:srgbClr val="6A6A6A"/>
                </a:solidFill>
                <a:latin typeface="Arial" panose="020B0604020202020204" pitchFamily="34" charset="0"/>
                <a:cs typeface="Arial" panose="020B0604020202020204" pitchFamily="34" charset="0"/>
              </a:rPr>
              <a:t>are inspected </a:t>
            </a:r>
            <a:br>
              <a:rPr lang="en-US" sz="2400">
                <a:solidFill>
                  <a:srgbClr val="6A6A6A"/>
                </a:solidFill>
                <a:latin typeface="Arial" panose="020B0604020202020204" pitchFamily="34" charset="0"/>
                <a:cs typeface="Arial" panose="020B0604020202020204" pitchFamily="34" charset="0"/>
              </a:rPr>
            </a:br>
            <a:r>
              <a:rPr lang="en-US" sz="2400">
                <a:solidFill>
                  <a:srgbClr val="6A6A6A"/>
                </a:solidFill>
                <a:latin typeface="Arial" panose="020B0604020202020204" pitchFamily="34" charset="0"/>
                <a:cs typeface="Arial" panose="020B0604020202020204" pitchFamily="34" charset="0"/>
              </a:rPr>
              <a:t>at least once a year and must submit organic system plans annually to their certifier for review and approval.</a:t>
            </a:r>
          </a:p>
          <a:p>
            <a:endParaRPr lang="en-US" sz="2400">
              <a:solidFill>
                <a:srgbClr val="6A6A6A"/>
              </a:solidFill>
              <a:latin typeface="Arial" panose="020B0604020202020204" pitchFamily="34" charset="0"/>
              <a:cs typeface="Arial" panose="020B0604020202020204" pitchFamily="34" charset="0"/>
            </a:endParaRPr>
          </a:p>
          <a:p>
            <a:r>
              <a:rPr lang="en-US" sz="2400" b="1">
                <a:solidFill>
                  <a:srgbClr val="6A6A6A"/>
                </a:solidFill>
                <a:latin typeface="Arial" panose="020B0604020202020204" pitchFamily="34" charset="0"/>
                <a:cs typeface="Arial" panose="020B0604020202020204" pitchFamily="34" charset="0"/>
              </a:rPr>
              <a:t>Organic fraud is a crime. </a:t>
            </a:r>
            <a:r>
              <a:rPr lang="en-US" sz="2400">
                <a:solidFill>
                  <a:srgbClr val="6A6A6A"/>
                </a:solidFill>
                <a:latin typeface="Arial" panose="020B0604020202020204" pitchFamily="34" charset="0"/>
                <a:cs typeface="Arial" panose="020B0604020202020204" pitchFamily="34" charset="0"/>
              </a:rPr>
              <a:t>Cheating in organic can mean losing certification and facing significant potential financial penalties.</a:t>
            </a:r>
          </a:p>
          <a:p>
            <a:endParaRPr lang="en-US" sz="2400">
              <a:solidFill>
                <a:srgbClr val="6A6A6A"/>
              </a:solidFill>
              <a:latin typeface="Arial" panose="020B0604020202020204" pitchFamily="34" charset="0"/>
              <a:cs typeface="Arial" panose="020B0604020202020204" pitchFamily="34" charset="0"/>
            </a:endParaRPr>
          </a:p>
          <a:p>
            <a:r>
              <a:rPr lang="en-US" sz="2400" b="1">
                <a:solidFill>
                  <a:srgbClr val="6A6A6A"/>
                </a:solidFill>
                <a:latin typeface="Arial" panose="020B0604020202020204" pitchFamily="34" charset="0"/>
                <a:cs typeface="Arial" panose="020B0604020202020204" pitchFamily="34" charset="0"/>
              </a:rPr>
              <a:t>All field operations </a:t>
            </a:r>
            <a:r>
              <a:rPr lang="en-US" sz="2400">
                <a:solidFill>
                  <a:srgbClr val="6A6A6A"/>
                </a:solidFill>
                <a:latin typeface="Arial" panose="020B0604020202020204" pitchFamily="34" charset="0"/>
                <a:cs typeface="Arial" panose="020B0604020202020204" pitchFamily="34" charset="0"/>
              </a:rPr>
              <a:t>are inspected at least once every year.</a:t>
            </a:r>
            <a:endParaRPr lang="en-US" sz="240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89E6B46-9922-082F-9362-279471DF572A}"/>
              </a:ext>
            </a:extLst>
          </p:cNvPr>
          <p:cNvCxnSpPr>
            <a:cxnSpLocks/>
          </p:cNvCxnSpPr>
          <p:nvPr/>
        </p:nvCxnSpPr>
        <p:spPr>
          <a:xfrm>
            <a:off x="8707582" y="4167927"/>
            <a:ext cx="0" cy="40105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FFF028C-8F44-D974-DDA9-6E832D248C6D}"/>
              </a:ext>
            </a:extLst>
          </p:cNvPr>
          <p:cNvCxnSpPr/>
          <p:nvPr/>
        </p:nvCxnSpPr>
        <p:spPr>
          <a:xfrm>
            <a:off x="9232907" y="5753100"/>
            <a:ext cx="871692" cy="0"/>
          </a:xfrm>
          <a:prstGeom prst="line">
            <a:avLst/>
          </a:prstGeom>
          <a:ln w="12700">
            <a:solidFill>
              <a:srgbClr val="6A6A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3513F5-0332-B91D-B8D1-C8584F113204}"/>
              </a:ext>
            </a:extLst>
          </p:cNvPr>
          <p:cNvCxnSpPr/>
          <p:nvPr/>
        </p:nvCxnSpPr>
        <p:spPr>
          <a:xfrm>
            <a:off x="9232907" y="7200900"/>
            <a:ext cx="871692" cy="0"/>
          </a:xfrm>
          <a:prstGeom prst="line">
            <a:avLst/>
          </a:prstGeom>
          <a:ln w="12700">
            <a:solidFill>
              <a:srgbClr val="6A6A6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976A459-FB32-9E26-1C37-6DA9C68A8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703" y="4007368"/>
            <a:ext cx="1775800" cy="1775800"/>
          </a:xfrm>
          <a:prstGeom prst="rect">
            <a:avLst/>
          </a:prstGeom>
        </p:spPr>
      </p:pic>
      <p:sp>
        <p:nvSpPr>
          <p:cNvPr id="2" name="Slide Number Placeholder 5">
            <a:extLst>
              <a:ext uri="{FF2B5EF4-FFF2-40B4-BE49-F238E27FC236}">
                <a16:creationId xmlns:a16="http://schemas.microsoft.com/office/drawing/2014/main" id="{AAAF7D9E-413D-4A8D-6C9D-7B3F5E5037CB}"/>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20</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753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ound, flower, plant, vegetable&#10;&#10;Description automatically generated">
            <a:extLst>
              <a:ext uri="{FF2B5EF4-FFF2-40B4-BE49-F238E27FC236}">
                <a16:creationId xmlns:a16="http://schemas.microsoft.com/office/drawing/2014/main" id="{48AC0AAD-D4C7-F74B-AB01-8281C54813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12" b="11082"/>
          <a:stretch/>
        </p:blipFill>
        <p:spPr>
          <a:xfrm>
            <a:off x="0" y="10"/>
            <a:ext cx="18287998" cy="8953489"/>
          </a:xfrm>
          <a:prstGeom prst="rect">
            <a:avLst/>
          </a:prstGeom>
        </p:spPr>
      </p:pic>
      <p:sp>
        <p:nvSpPr>
          <p:cNvPr id="14" name="TextBox 8">
            <a:extLst>
              <a:ext uri="{FF2B5EF4-FFF2-40B4-BE49-F238E27FC236}">
                <a16:creationId xmlns:a16="http://schemas.microsoft.com/office/drawing/2014/main" id="{1BA59888-4B4F-294C-8686-3D71B087384C}"/>
              </a:ext>
            </a:extLst>
          </p:cNvPr>
          <p:cNvSpPr txBox="1"/>
          <p:nvPr/>
        </p:nvSpPr>
        <p:spPr>
          <a:xfrm>
            <a:off x="1524000" y="7981918"/>
            <a:ext cx="5606143" cy="553998"/>
          </a:xfrm>
          <a:prstGeom prst="rect">
            <a:avLst/>
          </a:prstGeom>
          <a:effectLst/>
        </p:spPr>
        <p:txBody>
          <a:bodyPr vert="horz" wrap="square" lIns="0" tIns="0" rIns="0" bIns="0" rtlCol="0" anchor="t" anchorCtr="0">
            <a:spAutoFit/>
          </a:bodyPr>
          <a:lstStyle/>
          <a:p>
            <a:pPr>
              <a:lnSpc>
                <a:spcPct val="90000"/>
              </a:lnSpc>
              <a:spcBef>
                <a:spcPct val="0"/>
              </a:spcBef>
              <a:spcAft>
                <a:spcPts val="600"/>
              </a:spcAft>
            </a:pPr>
            <a:r>
              <a:rPr lang="en-US" sz="4000" b="1">
                <a:solidFill>
                  <a:schemeClr val="bg1">
                    <a:alpha val="80000"/>
                  </a:schemeClr>
                </a:solidFill>
                <a:latin typeface="Arial" panose="020B0604020202020204" pitchFamily="34" charset="0"/>
                <a:ea typeface="+mj-ea"/>
                <a:cs typeface="Arial" panose="020B0604020202020204" pitchFamily="34" charset="0"/>
              </a:rPr>
              <a:t>Thank You!</a:t>
            </a:r>
          </a:p>
        </p:txBody>
      </p:sp>
      <p:pic>
        <p:nvPicPr>
          <p:cNvPr id="4" name="Picture 3">
            <a:extLst>
              <a:ext uri="{FF2B5EF4-FFF2-40B4-BE49-F238E27FC236}">
                <a16:creationId xmlns:a16="http://schemas.microsoft.com/office/drawing/2014/main" id="{B81F87DB-57CD-9A2A-071E-F7BF2B7C8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475426"/>
            <a:ext cx="4143518" cy="1483568"/>
          </a:xfrm>
          <a:prstGeom prst="rect">
            <a:avLst/>
          </a:prstGeom>
        </p:spPr>
      </p:pic>
      <p:sp>
        <p:nvSpPr>
          <p:cNvPr id="5" name="Rectangle 4">
            <a:extLst>
              <a:ext uri="{FF2B5EF4-FFF2-40B4-BE49-F238E27FC236}">
                <a16:creationId xmlns:a16="http://schemas.microsoft.com/office/drawing/2014/main" id="{10FFC9E2-5E7F-B9EE-C912-9A2DA4A9DD68}"/>
              </a:ext>
            </a:extLst>
          </p:cNvPr>
          <p:cNvSpPr/>
          <p:nvPr/>
        </p:nvSpPr>
        <p:spPr>
          <a:xfrm>
            <a:off x="1524197" y="9265186"/>
            <a:ext cx="1439340" cy="449403"/>
          </a:xfrm>
          <a:prstGeom prst="rect">
            <a:avLst/>
          </a:prstGeom>
          <a:solidFill>
            <a:srgbClr val="97C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2E0E12-BD4A-95BF-97B1-3930F074D31A}"/>
              </a:ext>
            </a:extLst>
          </p:cNvPr>
          <p:cNvSpPr txBox="1"/>
          <p:nvPr/>
        </p:nvSpPr>
        <p:spPr>
          <a:xfrm>
            <a:off x="1524000" y="9384657"/>
            <a:ext cx="1439340" cy="230832"/>
          </a:xfrm>
          <a:prstGeom prst="rect">
            <a:avLst/>
          </a:prstGeom>
          <a:noFill/>
        </p:spPr>
        <p:txBody>
          <a:bodyPr wrap="square" lIns="0" tIns="0" rIns="0" bIns="0">
            <a:spAutoFit/>
          </a:bodyPr>
          <a:lstStyle/>
          <a:p>
            <a:pPr algn="ctr"/>
            <a:r>
              <a:rPr kumimoji="0" lang="en-US" sz="1500" b="1" u="none" strike="noStrike" kern="1200" cap="none" spc="100" normalizeH="0" noProof="0">
                <a:ln>
                  <a:noFill/>
                </a:ln>
                <a:solidFill>
                  <a:schemeClr val="bg1"/>
                </a:solidFill>
                <a:effectLst/>
                <a:uLnTx/>
                <a:uFillTx/>
                <a:latin typeface="Arial" panose="020B0604020202020204" pitchFamily="34" charset="0"/>
                <a:cs typeface="Arial" panose="020B0604020202020204" pitchFamily="34" charset="0"/>
              </a:rPr>
              <a:t>OTA.COM</a:t>
            </a:r>
            <a:endParaRPr lang="en-US" sz="1500" b="1" spc="100">
              <a:solidFill>
                <a:schemeClr val="bg1"/>
              </a:solidFill>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A1C764B1-150F-47F6-41E8-CDC086A6B06A}"/>
              </a:ext>
            </a:extLst>
          </p:cNvPr>
          <p:cNvSpPr txBox="1">
            <a:spLocks/>
          </p:cNvSpPr>
          <p:nvPr/>
        </p:nvSpPr>
        <p:spPr>
          <a:xfrm>
            <a:off x="15532926" y="9513249"/>
            <a:ext cx="1238002" cy="215444"/>
          </a:xfrm>
          <a:prstGeom prst="rect">
            <a:avLst/>
          </a:prstGeom>
        </p:spPr>
        <p:txBody>
          <a:bodyPr vert="horz" wrap="square" lIns="0" tIns="0" rIns="0" bIns="0" rtlCol="0" anchor="ctr">
            <a:spAutoFit/>
          </a:bodyPr>
          <a:lstStyle>
            <a:defPPr>
              <a:defRPr lang="en-US"/>
            </a:defPPr>
            <a:lvl1pPr marL="0" algn="r" defTabSz="914400" rtl="0" eaLnBrk="1" latinLnBrk="0" hangingPunct="1">
              <a:defRPr sz="1400" b="0" i="0" kern="1200">
                <a:solidFill>
                  <a:srgbClr val="A2B2B6"/>
                </a:solidFill>
                <a:latin typeface="Averta 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21</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896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C2EE3F-F708-D570-3AB0-727E51AFCF6E}"/>
              </a:ext>
            </a:extLst>
          </p:cNvPr>
          <p:cNvSpPr txBox="1"/>
          <p:nvPr/>
        </p:nvSpPr>
        <p:spPr>
          <a:xfrm>
            <a:off x="1520363" y="1444620"/>
            <a:ext cx="15243637" cy="1107996"/>
          </a:xfrm>
          <a:prstGeom prst="rect">
            <a:avLst/>
          </a:prstGeom>
          <a:noFill/>
        </p:spPr>
        <p:txBody>
          <a:bodyPr wrap="square" lIns="0" tIns="0" rIns="0" bIns="0" rtlCol="0" anchor="t">
            <a:spAutoFit/>
          </a:bodyPr>
          <a:lstStyle/>
          <a:p>
            <a:r>
              <a:rPr lang="en-US" sz="3800" b="1" spc="100" dirty="0">
                <a:solidFill>
                  <a:srgbClr val="126867"/>
                </a:solidFill>
                <a:latin typeface="Averta PE" panose="00000500000000000000" charset="0"/>
                <a:cs typeface="Arial" panose="020B0604020202020204" pitchFamily="34" charset="0"/>
              </a:rPr>
              <a:t>FROM FIELD TO FINISHED PRODUCT</a:t>
            </a:r>
            <a:br>
              <a:rPr lang="en-US" sz="3400" b="1" dirty="0">
                <a:solidFill>
                  <a:srgbClr val="126867"/>
                </a:solidFill>
                <a:latin typeface="Averta PE" panose="00000500000000000000" charset="0"/>
                <a:cs typeface="Arial" panose="020B0604020202020204" pitchFamily="34" charset="0"/>
              </a:rPr>
            </a:br>
            <a:r>
              <a:rPr lang="en-US" sz="3200" b="1" dirty="0">
                <a:solidFill>
                  <a:srgbClr val="126867"/>
                </a:solidFill>
                <a:latin typeface="Averta PE" panose="00000500000000000000" charset="0"/>
                <a:cs typeface="Arial" panose="020B0604020202020204" pitchFamily="34" charset="0"/>
              </a:rPr>
              <a:t>3</a:t>
            </a:r>
            <a:r>
              <a:rPr lang="en-US" sz="3200" b="1" baseline="30000" dirty="0">
                <a:solidFill>
                  <a:srgbClr val="126867"/>
                </a:solidFill>
                <a:latin typeface="Averta PE" panose="00000500000000000000" charset="0"/>
                <a:cs typeface="Arial" panose="020B0604020202020204" pitchFamily="34" charset="0"/>
              </a:rPr>
              <a:t>rd</a:t>
            </a:r>
            <a:r>
              <a:rPr lang="en-US" sz="3200" b="1" dirty="0">
                <a:solidFill>
                  <a:srgbClr val="126867"/>
                </a:solidFill>
                <a:latin typeface="Averta PE" panose="00000500000000000000" charset="0"/>
                <a:cs typeface="Arial" panose="020B0604020202020204" pitchFamily="34" charset="0"/>
              </a:rPr>
              <a:t> Party Certification, Traceability, Annual On-Site Inspections </a:t>
            </a:r>
          </a:p>
        </p:txBody>
      </p:sp>
      <p:sp>
        <p:nvSpPr>
          <p:cNvPr id="21" name="TextBox 20">
            <a:extLst>
              <a:ext uri="{FF2B5EF4-FFF2-40B4-BE49-F238E27FC236}">
                <a16:creationId xmlns:a16="http://schemas.microsoft.com/office/drawing/2014/main" id="{A51D846E-AFC2-B500-0C4E-EFA1DD88BF2B}"/>
              </a:ext>
            </a:extLst>
          </p:cNvPr>
          <p:cNvSpPr txBox="1"/>
          <p:nvPr/>
        </p:nvSpPr>
        <p:spPr>
          <a:xfrm>
            <a:off x="1520363" y="6149151"/>
            <a:ext cx="1975432" cy="24955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500"/>
              </a:spcAft>
            </a:pPr>
            <a:r>
              <a:rPr lang="en-US" b="1" spc="100">
                <a:solidFill>
                  <a:srgbClr val="126867"/>
                </a:solidFill>
                <a:latin typeface="Arial" panose="020B0604020202020204" pitchFamily="34" charset="0"/>
                <a:cs typeface="Arial" panose="020B0604020202020204" pitchFamily="34" charset="0"/>
              </a:rPr>
              <a:t>COTTON</a:t>
            </a:r>
          </a:p>
          <a:p>
            <a:pPr>
              <a:defRPr/>
            </a:pPr>
            <a:r>
              <a:rPr lang="en-US" sz="1400">
                <a:solidFill>
                  <a:srgbClr val="6A6A6A"/>
                </a:solidFill>
                <a:latin typeface="Arial" panose="020B0604020202020204" pitchFamily="34" charset="0"/>
                <a:cs typeface="Arial" panose="020B0604020202020204" pitchFamily="34" charset="0"/>
              </a:rPr>
              <a:t>Farms are certified to internationally accepted organic standards and provided with Transaction Certificates (TCs) and unique lot numbers for traceability. TCs are required at each stage of production to </a:t>
            </a:r>
            <a:br>
              <a:rPr lang="en-US" sz="1400">
                <a:solidFill>
                  <a:srgbClr val="6A6A6A"/>
                </a:solidFill>
                <a:latin typeface="Arial" panose="020B0604020202020204" pitchFamily="34" charset="0"/>
                <a:cs typeface="Arial" panose="020B0604020202020204" pitchFamily="34" charset="0"/>
              </a:rPr>
            </a:br>
            <a:r>
              <a:rPr lang="en-US" sz="1400">
                <a:solidFill>
                  <a:srgbClr val="6A6A6A"/>
                </a:solidFill>
                <a:latin typeface="Arial" panose="020B0604020202020204" pitchFamily="34" charset="0"/>
                <a:cs typeface="Arial" panose="020B0604020202020204" pitchFamily="34" charset="0"/>
              </a:rPr>
              <a:t>ensure authenticity.</a:t>
            </a:r>
          </a:p>
        </p:txBody>
      </p:sp>
      <p:sp>
        <p:nvSpPr>
          <p:cNvPr id="22" name="TextBox 21">
            <a:extLst>
              <a:ext uri="{FF2B5EF4-FFF2-40B4-BE49-F238E27FC236}">
                <a16:creationId xmlns:a16="http://schemas.microsoft.com/office/drawing/2014/main" id="{E6295173-D8D0-AA5A-36B8-D93427F5F24F}"/>
              </a:ext>
            </a:extLst>
          </p:cNvPr>
          <p:cNvSpPr txBox="1"/>
          <p:nvPr/>
        </p:nvSpPr>
        <p:spPr>
          <a:xfrm>
            <a:off x="4068456" y="6149151"/>
            <a:ext cx="1760616"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500"/>
              </a:spcAft>
            </a:pPr>
            <a:r>
              <a:rPr lang="en-US" sz="1900" b="1" spc="100">
                <a:solidFill>
                  <a:srgbClr val="97CA3D"/>
                </a:solidFill>
                <a:latin typeface="Arial" panose="020B0604020202020204" pitchFamily="34" charset="0"/>
                <a:cs typeface="Arial" panose="020B0604020202020204" pitchFamily="34" charset="0"/>
              </a:rPr>
              <a:t>GIN</a:t>
            </a:r>
            <a:endParaRPr lang="en-US" sz="1900" b="1">
              <a:solidFill>
                <a:srgbClr val="97CA3D"/>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4C8F049-570A-53FA-40EC-3439645301FD}"/>
              </a:ext>
            </a:extLst>
          </p:cNvPr>
          <p:cNvSpPr txBox="1"/>
          <p:nvPr/>
        </p:nvSpPr>
        <p:spPr>
          <a:xfrm>
            <a:off x="6260972" y="6149151"/>
            <a:ext cx="1787892"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500"/>
              </a:spcAft>
            </a:pPr>
            <a:r>
              <a:rPr lang="en-US" sz="1900" b="1" spc="100">
                <a:solidFill>
                  <a:srgbClr val="97CA3D"/>
                </a:solidFill>
                <a:latin typeface="Arial" panose="020B0604020202020204" pitchFamily="34" charset="0"/>
                <a:cs typeface="Arial" panose="020B0604020202020204" pitchFamily="34" charset="0"/>
              </a:rPr>
              <a:t>SPINNER</a:t>
            </a:r>
          </a:p>
        </p:txBody>
      </p:sp>
      <p:sp>
        <p:nvSpPr>
          <p:cNvPr id="24" name="TextBox 23">
            <a:extLst>
              <a:ext uri="{FF2B5EF4-FFF2-40B4-BE49-F238E27FC236}">
                <a16:creationId xmlns:a16="http://schemas.microsoft.com/office/drawing/2014/main" id="{2B10D88D-5706-AB69-6F69-3275B3A1D83E}"/>
              </a:ext>
            </a:extLst>
          </p:cNvPr>
          <p:cNvSpPr txBox="1"/>
          <p:nvPr/>
        </p:nvSpPr>
        <p:spPr>
          <a:xfrm>
            <a:off x="8157911" y="6149151"/>
            <a:ext cx="1880524"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500"/>
              </a:spcAft>
            </a:pPr>
            <a:r>
              <a:rPr lang="en-US" sz="1900" b="1" spc="100">
                <a:solidFill>
                  <a:srgbClr val="97CA3D"/>
                </a:solidFill>
                <a:latin typeface="Arial" panose="020B0604020202020204" pitchFamily="34" charset="0"/>
                <a:cs typeface="Arial" panose="020B0604020202020204" pitchFamily="34" charset="0"/>
              </a:rPr>
              <a:t>FABRIC MILL</a:t>
            </a:r>
          </a:p>
        </p:txBody>
      </p:sp>
      <p:sp>
        <p:nvSpPr>
          <p:cNvPr id="25" name="TextBox 24">
            <a:extLst>
              <a:ext uri="{FF2B5EF4-FFF2-40B4-BE49-F238E27FC236}">
                <a16:creationId xmlns:a16="http://schemas.microsoft.com/office/drawing/2014/main" id="{566159C5-C88B-B718-98E2-1945538E7467}"/>
              </a:ext>
            </a:extLst>
          </p:cNvPr>
          <p:cNvSpPr txBox="1"/>
          <p:nvPr/>
        </p:nvSpPr>
        <p:spPr>
          <a:xfrm>
            <a:off x="10495626" y="6149151"/>
            <a:ext cx="1725706"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500"/>
              </a:spcAft>
            </a:pPr>
            <a:r>
              <a:rPr lang="en-US" sz="1900" b="1" spc="100">
                <a:solidFill>
                  <a:srgbClr val="97CA3D"/>
                </a:solidFill>
                <a:latin typeface="Arial" panose="020B0604020202020204" pitchFamily="34" charset="0"/>
                <a:cs typeface="Arial" panose="020B0604020202020204" pitchFamily="34" charset="0"/>
              </a:rPr>
              <a:t>DYE HOUSE</a:t>
            </a:r>
          </a:p>
        </p:txBody>
      </p:sp>
      <p:sp>
        <p:nvSpPr>
          <p:cNvPr id="26" name="TextBox 25">
            <a:extLst>
              <a:ext uri="{FF2B5EF4-FFF2-40B4-BE49-F238E27FC236}">
                <a16:creationId xmlns:a16="http://schemas.microsoft.com/office/drawing/2014/main" id="{BE8273D0-2C8B-329B-244B-C794553E021D}"/>
              </a:ext>
            </a:extLst>
          </p:cNvPr>
          <p:cNvSpPr txBox="1"/>
          <p:nvPr/>
        </p:nvSpPr>
        <p:spPr>
          <a:xfrm>
            <a:off x="12727573" y="6149151"/>
            <a:ext cx="2105339" cy="4873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880"/>
              </a:lnSpc>
              <a:spcAft>
                <a:spcPts val="500"/>
              </a:spcAft>
            </a:pPr>
            <a:r>
              <a:rPr lang="en-US" sz="1900" b="1" spc="100">
                <a:solidFill>
                  <a:srgbClr val="97CA3D"/>
                </a:solidFill>
                <a:latin typeface="Arial" panose="020B0604020202020204" pitchFamily="34" charset="0"/>
                <a:cs typeface="Arial" panose="020B0604020202020204" pitchFamily="34" charset="0"/>
              </a:rPr>
              <a:t>SEWING FACTORY</a:t>
            </a:r>
          </a:p>
        </p:txBody>
      </p:sp>
      <p:sp>
        <p:nvSpPr>
          <p:cNvPr id="27" name="TextBox 26">
            <a:extLst>
              <a:ext uri="{FF2B5EF4-FFF2-40B4-BE49-F238E27FC236}">
                <a16:creationId xmlns:a16="http://schemas.microsoft.com/office/drawing/2014/main" id="{7E1E9B8E-EDCD-BD9A-EBED-8B92761108F0}"/>
              </a:ext>
            </a:extLst>
          </p:cNvPr>
          <p:cNvSpPr txBox="1"/>
          <p:nvPr/>
        </p:nvSpPr>
        <p:spPr>
          <a:xfrm>
            <a:off x="15336149" y="6149151"/>
            <a:ext cx="1509144" cy="172611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500"/>
              </a:spcAft>
            </a:pPr>
            <a:r>
              <a:rPr lang="en-US" sz="1900" b="1" spc="100">
                <a:solidFill>
                  <a:srgbClr val="97CA3D"/>
                </a:solidFill>
                <a:latin typeface="Arial" panose="020B0604020202020204" pitchFamily="34" charset="0"/>
                <a:cs typeface="Arial" panose="020B0604020202020204" pitchFamily="34" charset="0"/>
              </a:rPr>
              <a:t>FINISHED PRODUCT</a:t>
            </a:r>
          </a:p>
          <a:p>
            <a:r>
              <a:rPr lang="en-US" sz="1400">
                <a:solidFill>
                  <a:srgbClr val="6A6A6A"/>
                </a:solidFill>
                <a:latin typeface="Arial" panose="020B0604020202020204" pitchFamily="34" charset="0"/>
                <a:cs typeface="Arial" panose="020B0604020202020204" pitchFamily="34" charset="0"/>
              </a:rPr>
              <a:t>GOTS certification allows brands to use the GOTS label on finished products. </a:t>
            </a:r>
            <a:endParaRPr lang="en-US" sz="1300">
              <a:solidFill>
                <a:srgbClr val="6A6A6A"/>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451637CC-4AEB-275B-AC07-7045B1092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68304" y="4984285"/>
            <a:ext cx="404921" cy="473667"/>
          </a:xfrm>
          <a:prstGeom prst="rect">
            <a:avLst/>
          </a:prstGeom>
        </p:spPr>
      </p:pic>
      <p:pic>
        <p:nvPicPr>
          <p:cNvPr id="42" name="object 15">
            <a:extLst>
              <a:ext uri="{FF2B5EF4-FFF2-40B4-BE49-F238E27FC236}">
                <a16:creationId xmlns:a16="http://schemas.microsoft.com/office/drawing/2014/main" id="{C444A3EF-1B02-67AF-AC75-D1FE42960DCE}"/>
              </a:ext>
            </a:extLst>
          </p:cNvPr>
          <p:cNvPicPr/>
          <p:nvPr/>
        </p:nvPicPr>
        <p:blipFill>
          <a:blip r:embed="rId4" cstate="print"/>
          <a:stretch>
            <a:fillRect/>
          </a:stretch>
        </p:blipFill>
        <p:spPr>
          <a:xfrm>
            <a:off x="1520363" y="3124000"/>
            <a:ext cx="815029" cy="815029"/>
          </a:xfrm>
          <a:prstGeom prst="rect">
            <a:avLst/>
          </a:prstGeom>
        </p:spPr>
      </p:pic>
      <p:pic>
        <p:nvPicPr>
          <p:cNvPr id="43" name="Picture 4">
            <a:extLst>
              <a:ext uri="{FF2B5EF4-FFF2-40B4-BE49-F238E27FC236}">
                <a16:creationId xmlns:a16="http://schemas.microsoft.com/office/drawing/2014/main" id="{50E018F5-783D-902C-2A6D-5E8D729F80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6181" y="3053453"/>
            <a:ext cx="938327" cy="94133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6AD81C03-6ECE-3F13-42FD-076A703B616F}"/>
              </a:ext>
            </a:extLst>
          </p:cNvPr>
          <p:cNvCxnSpPr/>
          <p:nvPr/>
        </p:nvCxnSpPr>
        <p:spPr>
          <a:xfrm>
            <a:off x="1520363" y="4179279"/>
            <a:ext cx="15243637" cy="0"/>
          </a:xfrm>
          <a:prstGeom prst="line">
            <a:avLst/>
          </a:prstGeom>
          <a:ln w="152400">
            <a:solidFill>
              <a:srgbClr val="EDF1F0"/>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E426D501-41E8-D23B-D453-75677C9F6680}"/>
              </a:ext>
            </a:extLst>
          </p:cNvPr>
          <p:cNvCxnSpPr>
            <a:cxnSpLocks/>
          </p:cNvCxnSpPr>
          <p:nvPr/>
        </p:nvCxnSpPr>
        <p:spPr>
          <a:xfrm>
            <a:off x="3621433" y="3124000"/>
            <a:ext cx="0" cy="5520706"/>
          </a:xfrm>
          <a:prstGeom prst="line">
            <a:avLst/>
          </a:prstGeom>
          <a:ln w="50800">
            <a:solidFill>
              <a:srgbClr val="EDF1F0"/>
            </a:solidFill>
          </a:ln>
        </p:spPr>
        <p:style>
          <a:lnRef idx="1">
            <a:schemeClr val="accent1"/>
          </a:lnRef>
          <a:fillRef idx="0">
            <a:schemeClr val="accent1"/>
          </a:fillRef>
          <a:effectRef idx="0">
            <a:schemeClr val="accent1"/>
          </a:effectRef>
          <a:fontRef idx="minor">
            <a:schemeClr val="tx1"/>
          </a:fontRef>
        </p:style>
      </p:cxnSp>
      <p:pic>
        <p:nvPicPr>
          <p:cNvPr id="2054" name="Picture 2053">
            <a:extLst>
              <a:ext uri="{FF2B5EF4-FFF2-40B4-BE49-F238E27FC236}">
                <a16:creationId xmlns:a16="http://schemas.microsoft.com/office/drawing/2014/main" id="{CE037962-52FB-4298-4DFC-413624514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03537" y="4984285"/>
            <a:ext cx="404921" cy="473667"/>
          </a:xfrm>
          <a:prstGeom prst="rect">
            <a:avLst/>
          </a:prstGeom>
        </p:spPr>
      </p:pic>
      <p:pic>
        <p:nvPicPr>
          <p:cNvPr id="2055" name="Picture 2054">
            <a:extLst>
              <a:ext uri="{FF2B5EF4-FFF2-40B4-BE49-F238E27FC236}">
                <a16:creationId xmlns:a16="http://schemas.microsoft.com/office/drawing/2014/main" id="{CE9529BE-3253-62A0-59B1-ADA021C99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69139" y="4984285"/>
            <a:ext cx="404921" cy="473667"/>
          </a:xfrm>
          <a:prstGeom prst="rect">
            <a:avLst/>
          </a:prstGeom>
        </p:spPr>
      </p:pic>
      <p:pic>
        <p:nvPicPr>
          <p:cNvPr id="2056" name="Picture 2055">
            <a:extLst>
              <a:ext uri="{FF2B5EF4-FFF2-40B4-BE49-F238E27FC236}">
                <a16:creationId xmlns:a16="http://schemas.microsoft.com/office/drawing/2014/main" id="{B3D1DBDA-DE59-A5C6-B2EE-30C72CA9E1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802562" y="4984285"/>
            <a:ext cx="404921" cy="473667"/>
          </a:xfrm>
          <a:prstGeom prst="rect">
            <a:avLst/>
          </a:prstGeom>
        </p:spPr>
      </p:pic>
      <p:pic>
        <p:nvPicPr>
          <p:cNvPr id="2057" name="Picture 2056">
            <a:extLst>
              <a:ext uri="{FF2B5EF4-FFF2-40B4-BE49-F238E27FC236}">
                <a16:creationId xmlns:a16="http://schemas.microsoft.com/office/drawing/2014/main" id="{54EF99A5-65B8-DA03-A037-1D2A4063B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34329" y="4984285"/>
            <a:ext cx="404921" cy="473667"/>
          </a:xfrm>
          <a:prstGeom prst="rect">
            <a:avLst/>
          </a:prstGeom>
        </p:spPr>
      </p:pic>
      <p:pic>
        <p:nvPicPr>
          <p:cNvPr id="2058" name="Picture 2057">
            <a:extLst>
              <a:ext uri="{FF2B5EF4-FFF2-40B4-BE49-F238E27FC236}">
                <a16:creationId xmlns:a16="http://schemas.microsoft.com/office/drawing/2014/main" id="{3E3B6903-F18B-03C0-FA6C-25B18D3A7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260255" y="4984285"/>
            <a:ext cx="404921" cy="473667"/>
          </a:xfrm>
          <a:prstGeom prst="rect">
            <a:avLst/>
          </a:prstGeom>
        </p:spPr>
      </p:pic>
      <p:pic>
        <p:nvPicPr>
          <p:cNvPr id="2061" name="Picture 2060">
            <a:extLst>
              <a:ext uri="{FF2B5EF4-FFF2-40B4-BE49-F238E27FC236}">
                <a16:creationId xmlns:a16="http://schemas.microsoft.com/office/drawing/2014/main" id="{0DB476B7-1965-EAC3-E67F-CAB437BE24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4575327"/>
            <a:ext cx="992733" cy="1288190"/>
          </a:xfrm>
          <a:prstGeom prst="rect">
            <a:avLst/>
          </a:prstGeom>
        </p:spPr>
      </p:pic>
      <p:pic>
        <p:nvPicPr>
          <p:cNvPr id="2064" name="Picture 2063">
            <a:extLst>
              <a:ext uri="{FF2B5EF4-FFF2-40B4-BE49-F238E27FC236}">
                <a16:creationId xmlns:a16="http://schemas.microsoft.com/office/drawing/2014/main" id="{0EF40B0B-5021-E0A9-CABA-DA1B0BBEA8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5519" y="4631547"/>
            <a:ext cx="708325" cy="1180541"/>
          </a:xfrm>
          <a:prstGeom prst="rect">
            <a:avLst/>
          </a:prstGeom>
        </p:spPr>
      </p:pic>
      <p:pic>
        <p:nvPicPr>
          <p:cNvPr id="2067" name="Picture 2066">
            <a:extLst>
              <a:ext uri="{FF2B5EF4-FFF2-40B4-BE49-F238E27FC236}">
                <a16:creationId xmlns:a16="http://schemas.microsoft.com/office/drawing/2014/main" id="{D20C91EB-16B1-0588-DE73-BCE3B2F823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858" y="4530359"/>
            <a:ext cx="1291833" cy="1291833"/>
          </a:xfrm>
          <a:prstGeom prst="rect">
            <a:avLst/>
          </a:prstGeom>
        </p:spPr>
      </p:pic>
      <p:pic>
        <p:nvPicPr>
          <p:cNvPr id="2070" name="Picture 2069">
            <a:extLst>
              <a:ext uri="{FF2B5EF4-FFF2-40B4-BE49-F238E27FC236}">
                <a16:creationId xmlns:a16="http://schemas.microsoft.com/office/drawing/2014/main" id="{50D79581-CF17-7C08-EF82-334D875FD6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19104" y="4534002"/>
            <a:ext cx="1339717" cy="1288190"/>
          </a:xfrm>
          <a:prstGeom prst="rect">
            <a:avLst/>
          </a:prstGeom>
        </p:spPr>
      </p:pic>
      <p:pic>
        <p:nvPicPr>
          <p:cNvPr id="2075" name="Picture 2074">
            <a:extLst>
              <a:ext uri="{FF2B5EF4-FFF2-40B4-BE49-F238E27FC236}">
                <a16:creationId xmlns:a16="http://schemas.microsoft.com/office/drawing/2014/main" id="{C11F8A98-DF2F-3E2A-8522-2837B28D7A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480931" y="4817893"/>
            <a:ext cx="1291832" cy="1016523"/>
          </a:xfrm>
          <a:prstGeom prst="rect">
            <a:avLst/>
          </a:prstGeom>
        </p:spPr>
      </p:pic>
      <p:pic>
        <p:nvPicPr>
          <p:cNvPr id="2081" name="Picture 2080">
            <a:extLst>
              <a:ext uri="{FF2B5EF4-FFF2-40B4-BE49-F238E27FC236}">
                <a16:creationId xmlns:a16="http://schemas.microsoft.com/office/drawing/2014/main" id="{DFE5CCB1-D921-CCBE-52C0-5E38B1CC7D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7129" y="4453779"/>
            <a:ext cx="1349846" cy="1358309"/>
          </a:xfrm>
          <a:prstGeom prst="rect">
            <a:avLst/>
          </a:prstGeom>
        </p:spPr>
      </p:pic>
      <p:sp>
        <p:nvSpPr>
          <p:cNvPr id="2" name="Slide Number Placeholder 5">
            <a:extLst>
              <a:ext uri="{FF2B5EF4-FFF2-40B4-BE49-F238E27FC236}">
                <a16:creationId xmlns:a16="http://schemas.microsoft.com/office/drawing/2014/main" id="{D1F3C289-8545-B3A4-15C9-9D4F46BCB102}"/>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22</a:t>
            </a:fld>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CA279A-956A-D2B1-27F3-A410AA32E68D}"/>
              </a:ext>
            </a:extLst>
          </p:cNvPr>
          <p:cNvSpPr txBox="1"/>
          <p:nvPr/>
        </p:nvSpPr>
        <p:spPr>
          <a:xfrm>
            <a:off x="4017129" y="6696086"/>
            <a:ext cx="10455228" cy="638765"/>
          </a:xfrm>
          <a:prstGeom prst="rect">
            <a:avLst/>
          </a:prstGeom>
          <a:noFill/>
        </p:spPr>
        <p:txBody>
          <a:bodyPr wrap="square" lIns="0" tIns="0" rIns="0" bIns="0">
            <a:spAutoFit/>
          </a:bodyPr>
          <a:lstStyle/>
          <a:p>
            <a:pPr>
              <a:lnSpc>
                <a:spcPts val="1680"/>
              </a:lnSpc>
              <a:defRPr/>
            </a:pPr>
            <a:r>
              <a:rPr lang="en-US" sz="1300">
                <a:solidFill>
                  <a:srgbClr val="6A6A6A"/>
                </a:solidFill>
                <a:latin typeface="Arial" panose="020B0604020202020204" pitchFamily="34" charset="0"/>
                <a:cs typeface="Arial" panose="020B0604020202020204" pitchFamily="34" charset="0"/>
              </a:rPr>
              <a:t>Raw organic and non-organic cotton are physically separated and machines are cleaned before ginning, spinning, milling, dying, or sewing begins. Only Global Organic Textile Standard (GOTS) approved inputs are permitted in any/each stage of processing. Finished Certified Organic Products are labeled according to GOTS requirements.</a:t>
            </a:r>
          </a:p>
        </p:txBody>
      </p:sp>
      <p:pic>
        <p:nvPicPr>
          <p:cNvPr id="3" name="Picture 4">
            <a:extLst>
              <a:ext uri="{FF2B5EF4-FFF2-40B4-BE49-F238E27FC236}">
                <a16:creationId xmlns:a16="http://schemas.microsoft.com/office/drawing/2014/main" id="{36AF8B2D-8B66-094D-C4C5-77470222B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9053"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1982D05-9FF3-FCAC-888B-F073D8242C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1708"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52087CD-EE6E-FB55-A8C6-7785CFEEA3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9272"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C4FCDE-A7CE-FB43-828E-1F51D15FE3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80690"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C0538616-2644-03B3-2CB7-81F98A8E1C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85344" y="3053453"/>
            <a:ext cx="938327" cy="94133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1619AB9-80FF-23FC-3C54-4D1C772190A2}"/>
              </a:ext>
            </a:extLst>
          </p:cNvPr>
          <p:cNvCxnSpPr>
            <a:cxnSpLocks/>
          </p:cNvCxnSpPr>
          <p:nvPr/>
        </p:nvCxnSpPr>
        <p:spPr>
          <a:xfrm>
            <a:off x="14926742" y="3124000"/>
            <a:ext cx="0" cy="5520706"/>
          </a:xfrm>
          <a:prstGeom prst="line">
            <a:avLst/>
          </a:prstGeom>
          <a:ln w="50800">
            <a:solidFill>
              <a:srgbClr val="EDF1F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762FFEC-18CB-521B-659B-F24B2BA6A5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30163" y="4371149"/>
            <a:ext cx="1459542" cy="1445642"/>
          </a:xfrm>
          <a:prstGeom prst="rect">
            <a:avLst/>
          </a:prstGeom>
        </p:spPr>
      </p:pic>
      <p:pic>
        <p:nvPicPr>
          <p:cNvPr id="14" name="Picture 4">
            <a:extLst>
              <a:ext uri="{FF2B5EF4-FFF2-40B4-BE49-F238E27FC236}">
                <a16:creationId xmlns:a16="http://schemas.microsoft.com/office/drawing/2014/main" id="{CD692F22-D780-3EF5-FDE6-AEC1EE6CF1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32706" y="5326154"/>
            <a:ext cx="427127" cy="42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33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4D90987-B924-8328-7800-1C1E5FE191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3825" y="4494984"/>
            <a:ext cx="644586" cy="1321947"/>
          </a:xfrm>
          <a:prstGeom prst="rect">
            <a:avLst/>
          </a:prstGeom>
        </p:spPr>
      </p:pic>
      <p:pic>
        <p:nvPicPr>
          <p:cNvPr id="40" name="Picture 39">
            <a:extLst>
              <a:ext uri="{FF2B5EF4-FFF2-40B4-BE49-F238E27FC236}">
                <a16:creationId xmlns:a16="http://schemas.microsoft.com/office/drawing/2014/main" id="{170DEF7E-9B74-4B90-2C3D-071F564F8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2310" y="4393066"/>
            <a:ext cx="939565" cy="1704328"/>
          </a:xfrm>
          <a:prstGeom prst="rect">
            <a:avLst/>
          </a:prstGeom>
        </p:spPr>
      </p:pic>
      <p:pic>
        <p:nvPicPr>
          <p:cNvPr id="44" name="Picture 43">
            <a:extLst>
              <a:ext uri="{FF2B5EF4-FFF2-40B4-BE49-F238E27FC236}">
                <a16:creationId xmlns:a16="http://schemas.microsoft.com/office/drawing/2014/main" id="{58B0B6E0-EC6B-4E85-5875-46A90B8E7B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9258" y="4527204"/>
            <a:ext cx="1048817" cy="1278246"/>
          </a:xfrm>
          <a:prstGeom prst="rect">
            <a:avLst/>
          </a:prstGeom>
        </p:spPr>
      </p:pic>
      <p:pic>
        <p:nvPicPr>
          <p:cNvPr id="48" name="Picture 47">
            <a:extLst>
              <a:ext uri="{FF2B5EF4-FFF2-40B4-BE49-F238E27FC236}">
                <a16:creationId xmlns:a16="http://schemas.microsoft.com/office/drawing/2014/main" id="{AC2E4174-6A19-1563-7BC6-B96E3EFA7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1081" y="4532113"/>
            <a:ext cx="950490" cy="1300096"/>
          </a:xfrm>
          <a:prstGeom prst="rect">
            <a:avLst/>
          </a:prstGeom>
        </p:spPr>
      </p:pic>
      <p:pic>
        <p:nvPicPr>
          <p:cNvPr id="50" name="Picture 49">
            <a:extLst>
              <a:ext uri="{FF2B5EF4-FFF2-40B4-BE49-F238E27FC236}">
                <a16:creationId xmlns:a16="http://schemas.microsoft.com/office/drawing/2014/main" id="{98D0CA76-462F-08B5-BF61-D4013E5901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8217" y="4658799"/>
            <a:ext cx="1453049" cy="1147144"/>
          </a:xfrm>
          <a:prstGeom prst="rect">
            <a:avLst/>
          </a:prstGeom>
        </p:spPr>
      </p:pic>
      <p:pic>
        <p:nvPicPr>
          <p:cNvPr id="52" name="Picture 51">
            <a:extLst>
              <a:ext uri="{FF2B5EF4-FFF2-40B4-BE49-F238E27FC236}">
                <a16:creationId xmlns:a16="http://schemas.microsoft.com/office/drawing/2014/main" id="{23E21675-020C-DE0D-73D8-5B09A28F0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9326" y="4493867"/>
            <a:ext cx="1092518" cy="1311022"/>
          </a:xfrm>
          <a:prstGeom prst="rect">
            <a:avLst/>
          </a:prstGeom>
        </p:spPr>
      </p:pic>
      <p:pic>
        <p:nvPicPr>
          <p:cNvPr id="54" name="Picture 53">
            <a:extLst>
              <a:ext uri="{FF2B5EF4-FFF2-40B4-BE49-F238E27FC236}">
                <a16:creationId xmlns:a16="http://schemas.microsoft.com/office/drawing/2014/main" id="{60632022-F71C-5AD0-BF55-AA1DCA8FFF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3032" y="4505909"/>
            <a:ext cx="1278246" cy="1311022"/>
          </a:xfrm>
          <a:prstGeom prst="rect">
            <a:avLst/>
          </a:prstGeom>
        </p:spPr>
      </p:pic>
      <p:pic>
        <p:nvPicPr>
          <p:cNvPr id="56" name="Picture 55">
            <a:extLst>
              <a:ext uri="{FF2B5EF4-FFF2-40B4-BE49-F238E27FC236}">
                <a16:creationId xmlns:a16="http://schemas.microsoft.com/office/drawing/2014/main" id="{5BAD531C-BCA0-AE50-F9D5-A165FFE501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40037" y="4616994"/>
            <a:ext cx="1234545" cy="1212695"/>
          </a:xfrm>
          <a:prstGeom prst="rect">
            <a:avLst/>
          </a:prstGeom>
        </p:spPr>
      </p:pic>
      <p:sp>
        <p:nvSpPr>
          <p:cNvPr id="19" name="Rectangle 18">
            <a:extLst>
              <a:ext uri="{FF2B5EF4-FFF2-40B4-BE49-F238E27FC236}">
                <a16:creationId xmlns:a16="http://schemas.microsoft.com/office/drawing/2014/main" id="{3D7CB43B-591A-AECD-7917-5C45E8B44458}"/>
              </a:ext>
            </a:extLst>
          </p:cNvPr>
          <p:cNvSpPr/>
          <p:nvPr/>
        </p:nvSpPr>
        <p:spPr>
          <a:xfrm>
            <a:off x="3482915" y="7841673"/>
            <a:ext cx="11268958" cy="968736"/>
          </a:xfrm>
          <a:prstGeom prst="rect">
            <a:avLst/>
          </a:prstGeom>
          <a:solidFill>
            <a:srgbClr val="ED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C2EE3F-F708-D570-3AB0-727E51AFCF6E}"/>
              </a:ext>
            </a:extLst>
          </p:cNvPr>
          <p:cNvSpPr txBox="1"/>
          <p:nvPr/>
        </p:nvSpPr>
        <p:spPr>
          <a:xfrm>
            <a:off x="1520363" y="1444620"/>
            <a:ext cx="15243637" cy="1107996"/>
          </a:xfrm>
          <a:prstGeom prst="rect">
            <a:avLst/>
          </a:prstGeom>
          <a:noFill/>
        </p:spPr>
        <p:txBody>
          <a:bodyPr wrap="square" lIns="0" tIns="0" rIns="0" bIns="0" rtlCol="0" anchor="t">
            <a:spAutoFit/>
          </a:bodyPr>
          <a:lstStyle/>
          <a:p>
            <a:r>
              <a:rPr lang="en-US" sz="3800" b="1" spc="100" dirty="0">
                <a:solidFill>
                  <a:srgbClr val="81C1EA"/>
                </a:solidFill>
                <a:latin typeface="Averta PE" panose="00000500000000000000" charset="0"/>
                <a:cs typeface="Arial" panose="020B0604020202020204" pitchFamily="34" charset="0"/>
              </a:rPr>
              <a:t>FROM FIELD TO FINISHED PRODUCT</a:t>
            </a:r>
            <a:br>
              <a:rPr lang="en-US" sz="3400" b="1" dirty="0">
                <a:solidFill>
                  <a:srgbClr val="81C1EA"/>
                </a:solidFill>
                <a:latin typeface="Averta PE" panose="00000500000000000000" charset="0"/>
                <a:cs typeface="Arial" panose="020B0604020202020204" pitchFamily="34" charset="0"/>
              </a:rPr>
            </a:br>
            <a:r>
              <a:rPr lang="en-US" sz="3200" b="1" dirty="0">
                <a:solidFill>
                  <a:srgbClr val="81C1EA"/>
                </a:solidFill>
                <a:latin typeface="Averta PE" panose="00000500000000000000" charset="0"/>
                <a:cs typeface="Arial" panose="020B0604020202020204" pitchFamily="34" charset="0"/>
              </a:rPr>
              <a:t>3</a:t>
            </a:r>
            <a:r>
              <a:rPr lang="en-US" sz="3200" b="1" baseline="30000" dirty="0">
                <a:solidFill>
                  <a:srgbClr val="81C1EA"/>
                </a:solidFill>
                <a:latin typeface="Averta PE" panose="00000500000000000000" charset="0"/>
                <a:cs typeface="Arial" panose="020B0604020202020204" pitchFamily="34" charset="0"/>
              </a:rPr>
              <a:t>rd</a:t>
            </a:r>
            <a:r>
              <a:rPr lang="en-US" sz="3200" b="1" dirty="0">
                <a:solidFill>
                  <a:srgbClr val="81C1EA"/>
                </a:solidFill>
                <a:latin typeface="Averta PE" panose="00000500000000000000" charset="0"/>
                <a:cs typeface="Arial" panose="020B0604020202020204" pitchFamily="34" charset="0"/>
              </a:rPr>
              <a:t> Party Certification, Traceability, Annual On-Site Inspections </a:t>
            </a:r>
          </a:p>
        </p:txBody>
      </p:sp>
      <p:sp>
        <p:nvSpPr>
          <p:cNvPr id="21" name="TextBox 20">
            <a:extLst>
              <a:ext uri="{FF2B5EF4-FFF2-40B4-BE49-F238E27FC236}">
                <a16:creationId xmlns:a16="http://schemas.microsoft.com/office/drawing/2014/main" id="{A51D846E-AFC2-B500-0C4E-EFA1DD88BF2B}"/>
              </a:ext>
            </a:extLst>
          </p:cNvPr>
          <p:cNvSpPr txBox="1"/>
          <p:nvPr/>
        </p:nvSpPr>
        <p:spPr>
          <a:xfrm>
            <a:off x="1520363" y="6001423"/>
            <a:ext cx="1654048" cy="100796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960"/>
              </a:lnSpc>
              <a:spcAft>
                <a:spcPts val="500"/>
              </a:spcAft>
            </a:pPr>
            <a:r>
              <a:rPr lang="en-US" sz="1900" b="1" spc="100">
                <a:solidFill>
                  <a:srgbClr val="81C1EA"/>
                </a:solidFill>
                <a:latin typeface="Arial" panose="020B0604020202020204" pitchFamily="34" charset="0"/>
                <a:cs typeface="Arial" panose="020B0604020202020204" pitchFamily="34" charset="0"/>
              </a:rPr>
              <a:t>SHEEP SHEARING</a:t>
            </a:r>
          </a:p>
          <a:p>
            <a:r>
              <a:rPr lang="en-US" sz="1400">
                <a:solidFill>
                  <a:srgbClr val="52626F"/>
                </a:solidFill>
                <a:effectLst/>
                <a:latin typeface="Arial" panose="020B0604020202020204" pitchFamily="34" charset="0"/>
                <a:cs typeface="Arial" panose="020B0604020202020204" pitchFamily="34" charset="0"/>
              </a:rPr>
              <a:t>NOP certified organic sheep</a:t>
            </a:r>
          </a:p>
        </p:txBody>
      </p:sp>
      <p:sp>
        <p:nvSpPr>
          <p:cNvPr id="22" name="TextBox 21">
            <a:extLst>
              <a:ext uri="{FF2B5EF4-FFF2-40B4-BE49-F238E27FC236}">
                <a16:creationId xmlns:a16="http://schemas.microsoft.com/office/drawing/2014/main" id="{E6295173-D8D0-AA5A-36B8-D93427F5F24F}"/>
              </a:ext>
            </a:extLst>
          </p:cNvPr>
          <p:cNvSpPr txBox="1"/>
          <p:nvPr/>
        </p:nvSpPr>
        <p:spPr>
          <a:xfrm>
            <a:off x="3477171" y="6001423"/>
            <a:ext cx="1760616" cy="5030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Sorting +</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Grading</a:t>
            </a:r>
          </a:p>
        </p:txBody>
      </p:sp>
      <p:sp>
        <p:nvSpPr>
          <p:cNvPr id="23" name="TextBox 22">
            <a:extLst>
              <a:ext uri="{FF2B5EF4-FFF2-40B4-BE49-F238E27FC236}">
                <a16:creationId xmlns:a16="http://schemas.microsoft.com/office/drawing/2014/main" id="{C4C8F049-570A-53FA-40EC-3439645301FD}"/>
              </a:ext>
            </a:extLst>
          </p:cNvPr>
          <p:cNvSpPr txBox="1"/>
          <p:nvPr/>
        </p:nvSpPr>
        <p:spPr>
          <a:xfrm>
            <a:off x="5149330" y="6001424"/>
            <a:ext cx="1265457" cy="5030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Washing </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 Scouring</a:t>
            </a:r>
          </a:p>
        </p:txBody>
      </p:sp>
      <p:sp>
        <p:nvSpPr>
          <p:cNvPr id="24" name="TextBox 23">
            <a:extLst>
              <a:ext uri="{FF2B5EF4-FFF2-40B4-BE49-F238E27FC236}">
                <a16:creationId xmlns:a16="http://schemas.microsoft.com/office/drawing/2014/main" id="{2B10D88D-5706-AB69-6F69-3275B3A1D83E}"/>
              </a:ext>
            </a:extLst>
          </p:cNvPr>
          <p:cNvSpPr txBox="1"/>
          <p:nvPr/>
        </p:nvSpPr>
        <p:spPr>
          <a:xfrm>
            <a:off x="6918531" y="6001424"/>
            <a:ext cx="1217791" cy="5030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Carding +</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Combing</a:t>
            </a:r>
          </a:p>
        </p:txBody>
      </p:sp>
      <p:sp>
        <p:nvSpPr>
          <p:cNvPr id="25" name="TextBox 24">
            <a:extLst>
              <a:ext uri="{FF2B5EF4-FFF2-40B4-BE49-F238E27FC236}">
                <a16:creationId xmlns:a16="http://schemas.microsoft.com/office/drawing/2014/main" id="{566159C5-C88B-B718-98E2-1945538E7467}"/>
              </a:ext>
            </a:extLst>
          </p:cNvPr>
          <p:cNvSpPr txBox="1"/>
          <p:nvPr/>
        </p:nvSpPr>
        <p:spPr>
          <a:xfrm>
            <a:off x="8525135" y="6001423"/>
            <a:ext cx="1622609" cy="5030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Yarn Forming </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 Spinning</a:t>
            </a:r>
          </a:p>
        </p:txBody>
      </p:sp>
      <p:sp>
        <p:nvSpPr>
          <p:cNvPr id="26" name="TextBox 25">
            <a:extLst>
              <a:ext uri="{FF2B5EF4-FFF2-40B4-BE49-F238E27FC236}">
                <a16:creationId xmlns:a16="http://schemas.microsoft.com/office/drawing/2014/main" id="{BE8273D0-2C8B-329B-244B-C794553E021D}"/>
              </a:ext>
            </a:extLst>
          </p:cNvPr>
          <p:cNvSpPr txBox="1"/>
          <p:nvPr/>
        </p:nvSpPr>
        <p:spPr>
          <a:xfrm>
            <a:off x="10293768" y="6001424"/>
            <a:ext cx="1080456" cy="5030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Dyeing + </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Finishing</a:t>
            </a:r>
          </a:p>
        </p:txBody>
      </p:sp>
      <p:sp>
        <p:nvSpPr>
          <p:cNvPr id="27" name="TextBox 26">
            <a:extLst>
              <a:ext uri="{FF2B5EF4-FFF2-40B4-BE49-F238E27FC236}">
                <a16:creationId xmlns:a16="http://schemas.microsoft.com/office/drawing/2014/main" id="{7E1E9B8E-EDCD-BD9A-EBED-8B92761108F0}"/>
              </a:ext>
            </a:extLst>
          </p:cNvPr>
          <p:cNvSpPr txBox="1"/>
          <p:nvPr/>
        </p:nvSpPr>
        <p:spPr>
          <a:xfrm>
            <a:off x="15336149" y="6001423"/>
            <a:ext cx="1509144" cy="16799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080"/>
              </a:lnSpc>
              <a:spcAft>
                <a:spcPts val="500"/>
              </a:spcAft>
            </a:pPr>
            <a:r>
              <a:rPr lang="en-US" sz="1900" b="1" spc="100">
                <a:solidFill>
                  <a:srgbClr val="81C1EA"/>
                </a:solidFill>
                <a:latin typeface="Arial" panose="020B0604020202020204" pitchFamily="34" charset="0"/>
                <a:cs typeface="Arial" panose="020B0604020202020204" pitchFamily="34" charset="0"/>
              </a:rPr>
              <a:t>FINISHED PRODUCT</a:t>
            </a:r>
          </a:p>
          <a:p>
            <a:r>
              <a:rPr lang="en-US" sz="1400">
                <a:solidFill>
                  <a:srgbClr val="6A6A6A"/>
                </a:solidFill>
                <a:latin typeface="Arial" panose="020B0604020202020204" pitchFamily="34" charset="0"/>
                <a:cs typeface="Arial" panose="020B0604020202020204" pitchFamily="34" charset="0"/>
              </a:rPr>
              <a:t>GOTS certification allows brands to use the GOTS label on finished products. </a:t>
            </a:r>
            <a:endParaRPr lang="en-US" sz="1300">
              <a:solidFill>
                <a:srgbClr val="6A6A6A"/>
              </a:solidFill>
              <a:latin typeface="Arial" panose="020B0604020202020204" pitchFamily="34" charset="0"/>
              <a:cs typeface="Arial" panose="020B0604020202020204" pitchFamily="34" charset="0"/>
            </a:endParaRPr>
          </a:p>
        </p:txBody>
      </p:sp>
      <p:pic>
        <p:nvPicPr>
          <p:cNvPr id="42" name="object 15">
            <a:extLst>
              <a:ext uri="{FF2B5EF4-FFF2-40B4-BE49-F238E27FC236}">
                <a16:creationId xmlns:a16="http://schemas.microsoft.com/office/drawing/2014/main" id="{C444A3EF-1B02-67AF-AC75-D1FE42960DCE}"/>
              </a:ext>
            </a:extLst>
          </p:cNvPr>
          <p:cNvPicPr/>
          <p:nvPr/>
        </p:nvPicPr>
        <p:blipFill>
          <a:blip r:embed="rId11" cstate="print"/>
          <a:stretch>
            <a:fillRect/>
          </a:stretch>
        </p:blipFill>
        <p:spPr>
          <a:xfrm>
            <a:off x="1520363" y="3124000"/>
            <a:ext cx="815029" cy="815029"/>
          </a:xfrm>
          <a:prstGeom prst="rect">
            <a:avLst/>
          </a:prstGeom>
        </p:spPr>
      </p:pic>
      <p:pic>
        <p:nvPicPr>
          <p:cNvPr id="43" name="Picture 4">
            <a:extLst>
              <a:ext uri="{FF2B5EF4-FFF2-40B4-BE49-F238E27FC236}">
                <a16:creationId xmlns:a16="http://schemas.microsoft.com/office/drawing/2014/main" id="{50E018F5-783D-902C-2A6D-5E8D729F80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0902" y="3053453"/>
            <a:ext cx="938327" cy="94133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6AD81C03-6ECE-3F13-42FD-076A703B616F}"/>
              </a:ext>
            </a:extLst>
          </p:cNvPr>
          <p:cNvCxnSpPr/>
          <p:nvPr/>
        </p:nvCxnSpPr>
        <p:spPr>
          <a:xfrm>
            <a:off x="1520363" y="4179279"/>
            <a:ext cx="15243637" cy="0"/>
          </a:xfrm>
          <a:prstGeom prst="line">
            <a:avLst/>
          </a:prstGeom>
          <a:ln w="152400">
            <a:solidFill>
              <a:srgbClr val="EDF1F0"/>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E426D501-41E8-D23B-D453-75677C9F6680}"/>
              </a:ext>
            </a:extLst>
          </p:cNvPr>
          <p:cNvCxnSpPr>
            <a:cxnSpLocks/>
          </p:cNvCxnSpPr>
          <p:nvPr/>
        </p:nvCxnSpPr>
        <p:spPr>
          <a:xfrm>
            <a:off x="3174411" y="3124000"/>
            <a:ext cx="0" cy="5686409"/>
          </a:xfrm>
          <a:prstGeom prst="line">
            <a:avLst/>
          </a:prstGeom>
          <a:ln w="50800">
            <a:solidFill>
              <a:srgbClr val="EDF1F0"/>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1F3C289-8545-B3A4-15C9-9D4F46BCB102}"/>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t>ota.com</a:t>
            </a:r>
            <a:r>
              <a:rPr lang="en-US"/>
              <a:t>    </a:t>
            </a:r>
            <a:fld id="{E9625C4B-B71B-4BE7-9266-E8021570290B}" type="slidenum">
              <a:rPr lang="en-US" smtClean="0"/>
              <a:pPr/>
              <a:t>23</a:t>
            </a:fld>
            <a:endParaRPr lang="en-US"/>
          </a:p>
        </p:txBody>
      </p:sp>
      <p:sp>
        <p:nvSpPr>
          <p:cNvPr id="8" name="TextBox 7">
            <a:extLst>
              <a:ext uri="{FF2B5EF4-FFF2-40B4-BE49-F238E27FC236}">
                <a16:creationId xmlns:a16="http://schemas.microsoft.com/office/drawing/2014/main" id="{04CA279A-956A-D2B1-27F3-A410AA32E68D}"/>
              </a:ext>
            </a:extLst>
          </p:cNvPr>
          <p:cNvSpPr txBox="1"/>
          <p:nvPr/>
        </p:nvSpPr>
        <p:spPr>
          <a:xfrm>
            <a:off x="3494175" y="6864915"/>
            <a:ext cx="11061273" cy="861774"/>
          </a:xfrm>
          <a:prstGeom prst="rect">
            <a:avLst/>
          </a:prstGeom>
          <a:noFill/>
        </p:spPr>
        <p:txBody>
          <a:bodyPr wrap="square" lIns="0" tIns="0" rIns="0" bIns="0">
            <a:spAutoFit/>
          </a:bodyPr>
          <a:lstStyle/>
          <a:p>
            <a:r>
              <a:rPr lang="en-US" sz="1400" dirty="0">
                <a:solidFill>
                  <a:srgbClr val="52626F"/>
                </a:solidFill>
                <a:effectLst/>
                <a:latin typeface="Arial" panose="020B0604020202020204" pitchFamily="34" charset="0"/>
                <a:cs typeface="Arial" panose="020B0604020202020204" pitchFamily="34" charset="0"/>
              </a:rPr>
              <a:t>The</a:t>
            </a:r>
            <a:r>
              <a:rPr lang="en-US" sz="1400" b="1" dirty="0">
                <a:solidFill>
                  <a:srgbClr val="52626F"/>
                </a:solidFill>
                <a:effectLst/>
                <a:latin typeface="Arial" panose="020B0604020202020204" pitchFamily="34" charset="0"/>
                <a:cs typeface="Arial" panose="020B0604020202020204" pitchFamily="34" charset="0"/>
              </a:rPr>
              <a:t> GLOBAL ORGANIC TEXTILE STANDARD (GOTS) </a:t>
            </a:r>
            <a:r>
              <a:rPr lang="en-US" sz="1400" dirty="0">
                <a:solidFill>
                  <a:srgbClr val="52626F"/>
                </a:solidFill>
                <a:effectLst/>
                <a:latin typeface="Arial" panose="020B0604020202020204" pitchFamily="34" charset="0"/>
                <a:cs typeface="Arial" panose="020B0604020202020204" pitchFamily="34" charset="0"/>
              </a:rPr>
              <a:t>defines requirements to ensure the organic status of textiles, from harvesting </a:t>
            </a:r>
            <a:br>
              <a:rPr lang="en-US" sz="1400" dirty="0">
                <a:solidFill>
                  <a:srgbClr val="52626F"/>
                </a:solidFill>
                <a:effectLst/>
                <a:latin typeface="Arial" panose="020B0604020202020204" pitchFamily="34" charset="0"/>
                <a:cs typeface="Arial" panose="020B0604020202020204" pitchFamily="34" charset="0"/>
              </a:rPr>
            </a:br>
            <a:r>
              <a:rPr lang="en-US" sz="1400" dirty="0">
                <a:solidFill>
                  <a:srgbClr val="52626F"/>
                </a:solidFill>
                <a:effectLst/>
                <a:latin typeface="Arial" panose="020B0604020202020204" pitchFamily="34" charset="0"/>
                <a:cs typeface="Arial" panose="020B0604020202020204" pitchFamily="34" charset="0"/>
              </a:rPr>
              <a:t>of the raw materials, through environmentally and socially responsible manufacturing up to labeling in order to provide a credible assurance to the end consumer. GOTS defines high-level environmental criteria along the entire organic textiles supply chain and also requires compliance with social criteria.</a:t>
            </a:r>
          </a:p>
        </p:txBody>
      </p:sp>
      <p:pic>
        <p:nvPicPr>
          <p:cNvPr id="3" name="Picture 4">
            <a:extLst>
              <a:ext uri="{FF2B5EF4-FFF2-40B4-BE49-F238E27FC236}">
                <a16:creationId xmlns:a16="http://schemas.microsoft.com/office/drawing/2014/main" id="{36AF8B2D-8B66-094D-C4C5-77470222B6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57411"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1982D05-9FF3-FCAC-888B-F073D8242C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72328"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52087CD-EE6E-FB55-A8C6-7785CFEEA3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15128"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C4FCDE-A7CE-FB43-828E-1F51D15FE3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46884" y="3053453"/>
            <a:ext cx="938327" cy="9413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C0538616-2644-03B3-2CB7-81F98A8E1C3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85344" y="3053453"/>
            <a:ext cx="938327" cy="94133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1619AB9-80FF-23FC-3C54-4D1C772190A2}"/>
              </a:ext>
            </a:extLst>
          </p:cNvPr>
          <p:cNvCxnSpPr>
            <a:cxnSpLocks/>
          </p:cNvCxnSpPr>
          <p:nvPr/>
        </p:nvCxnSpPr>
        <p:spPr>
          <a:xfrm>
            <a:off x="15076644" y="3124000"/>
            <a:ext cx="0" cy="5686409"/>
          </a:xfrm>
          <a:prstGeom prst="line">
            <a:avLst/>
          </a:prstGeom>
          <a:ln w="50800">
            <a:solidFill>
              <a:srgbClr val="EDF1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2848C37-729B-5BF5-939B-CA1119C7F813}"/>
              </a:ext>
            </a:extLst>
          </p:cNvPr>
          <p:cNvSpPr txBox="1"/>
          <p:nvPr/>
        </p:nvSpPr>
        <p:spPr>
          <a:xfrm>
            <a:off x="3676036" y="8003423"/>
            <a:ext cx="3022906" cy="646331"/>
          </a:xfrm>
          <a:prstGeom prst="rect">
            <a:avLst/>
          </a:prstGeom>
          <a:noFill/>
        </p:spPr>
        <p:txBody>
          <a:bodyPr wrap="square" lIns="0" tIns="0" rIns="0" bIns="0">
            <a:spAutoFit/>
          </a:bodyPr>
          <a:lstStyle/>
          <a:p>
            <a:r>
              <a:rPr lang="en-US" sz="1400">
                <a:solidFill>
                  <a:srgbClr val="81C1EA"/>
                </a:solidFill>
                <a:effectLst/>
                <a:latin typeface="Arial" panose="020B0604020202020204" pitchFamily="34" charset="0"/>
                <a:cs typeface="Arial" panose="020B0604020202020204" pitchFamily="34" charset="0"/>
              </a:rPr>
              <a:t>•</a:t>
            </a:r>
            <a:r>
              <a:rPr lang="en-US" sz="1400">
                <a:solidFill>
                  <a:srgbClr val="52626F"/>
                </a:solidFill>
                <a:effectLst/>
                <a:latin typeface="Arial" panose="020B0604020202020204" pitchFamily="34" charset="0"/>
                <a:cs typeface="Arial" panose="020B0604020202020204" pitchFamily="34" charset="0"/>
              </a:rPr>
              <a:t> Third-party certification</a:t>
            </a:r>
          </a:p>
          <a:p>
            <a:r>
              <a:rPr lang="en-US" sz="1400">
                <a:solidFill>
                  <a:srgbClr val="81C1EA"/>
                </a:solidFill>
                <a:effectLst/>
                <a:latin typeface="Arial" panose="020B0604020202020204" pitchFamily="34" charset="0"/>
                <a:cs typeface="Arial" panose="020B0604020202020204" pitchFamily="34" charset="0"/>
              </a:rPr>
              <a:t>•</a:t>
            </a:r>
            <a:r>
              <a:rPr lang="en-US" sz="1400">
                <a:solidFill>
                  <a:srgbClr val="52626F"/>
                </a:solidFill>
                <a:effectLst/>
                <a:latin typeface="Arial" panose="020B0604020202020204" pitchFamily="34" charset="0"/>
                <a:cs typeface="Arial" panose="020B0604020202020204" pitchFamily="34" charset="0"/>
              </a:rPr>
              <a:t> Annual facility inspection</a:t>
            </a:r>
          </a:p>
          <a:p>
            <a:r>
              <a:rPr lang="en-US" sz="1400">
                <a:solidFill>
                  <a:srgbClr val="81C1EA"/>
                </a:solidFill>
                <a:effectLst/>
                <a:latin typeface="Arial" panose="020B0604020202020204" pitchFamily="34" charset="0"/>
                <a:cs typeface="Arial" panose="020B0604020202020204" pitchFamily="34" charset="0"/>
              </a:rPr>
              <a:t>•</a:t>
            </a:r>
            <a:r>
              <a:rPr lang="en-US" sz="1400">
                <a:solidFill>
                  <a:srgbClr val="52626F"/>
                </a:solidFill>
                <a:effectLst/>
                <a:latin typeface="Arial" panose="020B0604020202020204" pitchFamily="34" charset="0"/>
                <a:cs typeface="Arial" panose="020B0604020202020204" pitchFamily="34" charset="0"/>
              </a:rPr>
              <a:t> Social and environmental criteria</a:t>
            </a:r>
          </a:p>
        </p:txBody>
      </p:sp>
      <p:sp>
        <p:nvSpPr>
          <p:cNvPr id="20" name="TextBox 19">
            <a:extLst>
              <a:ext uri="{FF2B5EF4-FFF2-40B4-BE49-F238E27FC236}">
                <a16:creationId xmlns:a16="http://schemas.microsoft.com/office/drawing/2014/main" id="{B0433E88-C104-A75C-808D-8F61E677BB9D}"/>
              </a:ext>
            </a:extLst>
          </p:cNvPr>
          <p:cNvSpPr txBox="1"/>
          <p:nvPr/>
        </p:nvSpPr>
        <p:spPr>
          <a:xfrm>
            <a:off x="12080626" y="6001423"/>
            <a:ext cx="1127904" cy="7851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Knitting, </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Weaving,</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 Felting</a:t>
            </a:r>
          </a:p>
        </p:txBody>
      </p:sp>
      <p:pic>
        <p:nvPicPr>
          <p:cNvPr id="28" name="Picture 4">
            <a:extLst>
              <a:ext uri="{FF2B5EF4-FFF2-40B4-BE49-F238E27FC236}">
                <a16:creationId xmlns:a16="http://schemas.microsoft.com/office/drawing/2014/main" id="{46854680-8F15-34D6-280D-EB771AEC4E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33742" y="3053453"/>
            <a:ext cx="938327" cy="94133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33F5C9D-B8CD-F9A2-CF68-6B25BA59D42A}"/>
              </a:ext>
            </a:extLst>
          </p:cNvPr>
          <p:cNvSpPr txBox="1"/>
          <p:nvPr/>
        </p:nvSpPr>
        <p:spPr>
          <a:xfrm>
            <a:off x="13922512" y="6279185"/>
            <a:ext cx="794658" cy="5030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Cut + </a:t>
            </a:r>
          </a:p>
          <a:p>
            <a:pPr>
              <a:lnSpc>
                <a:spcPts val="1680"/>
              </a:lnSpc>
              <a:spcAft>
                <a:spcPts val="500"/>
              </a:spcAft>
            </a:pPr>
            <a:r>
              <a:rPr lang="en-US" sz="1900" b="1">
                <a:solidFill>
                  <a:srgbClr val="6A6A6A"/>
                </a:solidFill>
                <a:latin typeface="Arial" panose="020B0604020202020204" pitchFamily="34" charset="0"/>
                <a:cs typeface="Arial" panose="020B0604020202020204" pitchFamily="34" charset="0"/>
              </a:rPr>
              <a:t>Sew</a:t>
            </a:r>
          </a:p>
        </p:txBody>
      </p:sp>
      <p:pic>
        <p:nvPicPr>
          <p:cNvPr id="30" name="Picture 4">
            <a:extLst>
              <a:ext uri="{FF2B5EF4-FFF2-40B4-BE49-F238E27FC236}">
                <a16:creationId xmlns:a16="http://schemas.microsoft.com/office/drawing/2014/main" id="{AF9CD0C6-7CE0-67F6-7541-6BD285C7F06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766844" y="3053453"/>
            <a:ext cx="938327" cy="94133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3E840A-19A7-9914-EBB2-38C2108D3651}"/>
              </a:ext>
            </a:extLst>
          </p:cNvPr>
          <p:cNvSpPr txBox="1"/>
          <p:nvPr/>
        </p:nvSpPr>
        <p:spPr>
          <a:xfrm>
            <a:off x="10450146" y="8003423"/>
            <a:ext cx="4255025" cy="646331"/>
          </a:xfrm>
          <a:prstGeom prst="rect">
            <a:avLst/>
          </a:prstGeom>
          <a:noFill/>
        </p:spPr>
        <p:txBody>
          <a:bodyPr wrap="square" lIns="0" tIns="0" rIns="0" bIns="0">
            <a:spAutoFit/>
          </a:bodyPr>
          <a:lstStyle/>
          <a:p>
            <a:r>
              <a:rPr lang="en-US" sz="1400">
                <a:solidFill>
                  <a:srgbClr val="81C1EA"/>
                </a:solidFill>
                <a:effectLst/>
                <a:latin typeface="Arial" panose="020B0604020202020204" pitchFamily="34" charset="0"/>
                <a:cs typeface="Arial" panose="020B0604020202020204" pitchFamily="34" charset="0"/>
              </a:rPr>
              <a:t>•</a:t>
            </a:r>
            <a:r>
              <a:rPr lang="en-US" sz="1400">
                <a:solidFill>
                  <a:srgbClr val="52626F"/>
                </a:solidFill>
                <a:effectLst/>
                <a:latin typeface="Arial" panose="020B0604020202020204" pitchFamily="34" charset="0"/>
                <a:cs typeface="Arial" panose="020B0604020202020204" pitchFamily="34" charset="0"/>
              </a:rPr>
              <a:t> All processing aids and auxiliaries must meet </a:t>
            </a:r>
            <a:br>
              <a:rPr lang="en-US" sz="1400">
                <a:solidFill>
                  <a:srgbClr val="52626F"/>
                </a:solidFill>
                <a:effectLst/>
                <a:latin typeface="Arial" panose="020B0604020202020204" pitchFamily="34" charset="0"/>
                <a:cs typeface="Arial" panose="020B0604020202020204" pitchFamily="34" charset="0"/>
              </a:rPr>
            </a:br>
            <a:r>
              <a:rPr lang="en-US" sz="1400">
                <a:solidFill>
                  <a:srgbClr val="52626F"/>
                </a:solidFill>
                <a:effectLst/>
                <a:latin typeface="Arial" panose="020B0604020202020204" pitchFamily="34" charset="0"/>
                <a:cs typeface="Arial" panose="020B0604020202020204" pitchFamily="34" charset="0"/>
              </a:rPr>
              <a:t>   strict toxicity and biodegradability rules</a:t>
            </a:r>
          </a:p>
          <a:p>
            <a:r>
              <a:rPr lang="en-US" sz="1400">
                <a:solidFill>
                  <a:srgbClr val="81C1EA"/>
                </a:solidFill>
                <a:effectLst/>
                <a:latin typeface="Arial" panose="020B0604020202020204" pitchFamily="34" charset="0"/>
                <a:cs typeface="Arial" panose="020B0604020202020204" pitchFamily="34" charset="0"/>
              </a:rPr>
              <a:t>•</a:t>
            </a:r>
            <a:r>
              <a:rPr lang="en-US" sz="1400">
                <a:solidFill>
                  <a:srgbClr val="52626F"/>
                </a:solidFill>
                <a:effectLst/>
                <a:latin typeface="Arial" panose="020B0604020202020204" pitchFamily="34" charset="0"/>
                <a:cs typeface="Arial" panose="020B0604020202020204" pitchFamily="34" charset="0"/>
              </a:rPr>
              <a:t> Hazardous chemicals are strictly prohibited</a:t>
            </a:r>
          </a:p>
        </p:txBody>
      </p:sp>
      <p:sp>
        <p:nvSpPr>
          <p:cNvPr id="36" name="TextBox 35">
            <a:extLst>
              <a:ext uri="{FF2B5EF4-FFF2-40B4-BE49-F238E27FC236}">
                <a16:creationId xmlns:a16="http://schemas.microsoft.com/office/drawing/2014/main" id="{2C5DAC00-D052-F80A-AEC6-FCF7556034DF}"/>
              </a:ext>
            </a:extLst>
          </p:cNvPr>
          <p:cNvSpPr txBox="1"/>
          <p:nvPr/>
        </p:nvSpPr>
        <p:spPr>
          <a:xfrm>
            <a:off x="6907641" y="8003423"/>
            <a:ext cx="3589207" cy="646331"/>
          </a:xfrm>
          <a:prstGeom prst="rect">
            <a:avLst/>
          </a:prstGeom>
          <a:noFill/>
        </p:spPr>
        <p:txBody>
          <a:bodyPr wrap="square" lIns="0" tIns="0" rIns="0" bIns="0">
            <a:spAutoFit/>
          </a:bodyPr>
          <a:lstStyle/>
          <a:p>
            <a:r>
              <a:rPr lang="en-US" sz="1400">
                <a:solidFill>
                  <a:srgbClr val="81C1EA"/>
                </a:solidFill>
                <a:effectLst/>
                <a:latin typeface="Arial" panose="020B0604020202020204" pitchFamily="34" charset="0"/>
                <a:cs typeface="Arial" panose="020B0604020202020204" pitchFamily="34" charset="0"/>
              </a:rPr>
              <a:t>•</a:t>
            </a:r>
            <a:r>
              <a:rPr lang="en-US" sz="1400">
                <a:solidFill>
                  <a:srgbClr val="52626F"/>
                </a:solidFill>
                <a:effectLst/>
                <a:latin typeface="Arial" panose="020B0604020202020204" pitchFamily="34" charset="0"/>
                <a:cs typeface="Arial" panose="020B0604020202020204" pitchFamily="34" charset="0"/>
              </a:rPr>
              <a:t> Composition standards similar to</a:t>
            </a:r>
            <a:br>
              <a:rPr lang="en-US" sz="1400">
                <a:solidFill>
                  <a:srgbClr val="52626F"/>
                </a:solidFill>
                <a:effectLst/>
                <a:latin typeface="Arial" panose="020B0604020202020204" pitchFamily="34" charset="0"/>
                <a:cs typeface="Arial" panose="020B0604020202020204" pitchFamily="34" charset="0"/>
              </a:rPr>
            </a:br>
            <a:r>
              <a:rPr lang="en-US" sz="1400">
                <a:solidFill>
                  <a:srgbClr val="52626F"/>
                </a:solidFill>
                <a:effectLst/>
                <a:latin typeface="Arial" panose="020B0604020202020204" pitchFamily="34" charset="0"/>
                <a:cs typeface="Arial" panose="020B0604020202020204" pitchFamily="34" charset="0"/>
              </a:rPr>
              <a:t>   the National Organic Program (NOP)</a:t>
            </a:r>
          </a:p>
          <a:p>
            <a:r>
              <a:rPr lang="en-US" sz="1400">
                <a:solidFill>
                  <a:srgbClr val="81C1EA"/>
                </a:solidFill>
                <a:effectLst/>
                <a:latin typeface="Arial" panose="020B0604020202020204" pitchFamily="34" charset="0"/>
                <a:cs typeface="Arial" panose="020B0604020202020204" pitchFamily="34" charset="0"/>
              </a:rPr>
              <a:t>•</a:t>
            </a:r>
            <a:r>
              <a:rPr lang="en-US" sz="1400">
                <a:solidFill>
                  <a:srgbClr val="52626F"/>
                </a:solidFill>
                <a:effectLst/>
                <a:latin typeface="Arial" panose="020B0604020202020204" pitchFamily="34" charset="0"/>
                <a:cs typeface="Arial" panose="020B0604020202020204" pitchFamily="34" charset="0"/>
              </a:rPr>
              <a:t> Complete traceability (flock to fashion)</a:t>
            </a:r>
          </a:p>
        </p:txBody>
      </p:sp>
      <p:pic>
        <p:nvPicPr>
          <p:cNvPr id="46" name="Picture 45">
            <a:extLst>
              <a:ext uri="{FF2B5EF4-FFF2-40B4-BE49-F238E27FC236}">
                <a16:creationId xmlns:a16="http://schemas.microsoft.com/office/drawing/2014/main" id="{9318D6EE-0AC1-B2C5-04AA-CF7DED0764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79529" y="4298685"/>
            <a:ext cx="1540450" cy="1638777"/>
          </a:xfrm>
          <a:prstGeom prst="rect">
            <a:avLst/>
          </a:prstGeom>
        </p:spPr>
      </p:pic>
      <p:pic>
        <p:nvPicPr>
          <p:cNvPr id="14" name="Picture 4">
            <a:extLst>
              <a:ext uri="{FF2B5EF4-FFF2-40B4-BE49-F238E27FC236}">
                <a16:creationId xmlns:a16="http://schemas.microsoft.com/office/drawing/2014/main" id="{CD692F22-D780-3EF5-FDE6-AEC1EE6CF1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754507" y="5232371"/>
            <a:ext cx="427127" cy="42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3DD59BF-10F7-E2F2-7DEF-8F75DA937C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2933925" y="4999652"/>
            <a:ext cx="404920" cy="465437"/>
          </a:xfrm>
          <a:prstGeom prst="rect">
            <a:avLst/>
          </a:prstGeom>
        </p:spPr>
      </p:pic>
      <p:pic>
        <p:nvPicPr>
          <p:cNvPr id="17" name="Picture 16">
            <a:extLst>
              <a:ext uri="{FF2B5EF4-FFF2-40B4-BE49-F238E27FC236}">
                <a16:creationId xmlns:a16="http://schemas.microsoft.com/office/drawing/2014/main" id="{0164CFDA-DE47-FF0A-B600-CCEB3E8657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4656402" y="4999653"/>
            <a:ext cx="404920" cy="465437"/>
          </a:xfrm>
          <a:prstGeom prst="rect">
            <a:avLst/>
          </a:prstGeom>
        </p:spPr>
      </p:pic>
      <p:pic>
        <p:nvPicPr>
          <p:cNvPr id="35" name="Picture 34">
            <a:extLst>
              <a:ext uri="{FF2B5EF4-FFF2-40B4-BE49-F238E27FC236}">
                <a16:creationId xmlns:a16="http://schemas.microsoft.com/office/drawing/2014/main" id="{B18E2F65-5185-90BB-B34B-22ECECE5E3C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6456849" y="4999654"/>
            <a:ext cx="404920" cy="465437"/>
          </a:xfrm>
          <a:prstGeom prst="rect">
            <a:avLst/>
          </a:prstGeom>
        </p:spPr>
      </p:pic>
      <p:pic>
        <p:nvPicPr>
          <p:cNvPr id="39" name="Picture 38">
            <a:extLst>
              <a:ext uri="{FF2B5EF4-FFF2-40B4-BE49-F238E27FC236}">
                <a16:creationId xmlns:a16="http://schemas.microsoft.com/office/drawing/2014/main" id="{ED2077CD-3618-CDFE-7FBC-E10CCB9A6C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7874523" y="4999655"/>
            <a:ext cx="404920" cy="465437"/>
          </a:xfrm>
          <a:prstGeom prst="rect">
            <a:avLst/>
          </a:prstGeom>
        </p:spPr>
      </p:pic>
      <p:pic>
        <p:nvPicPr>
          <p:cNvPr id="45" name="Picture 44">
            <a:extLst>
              <a:ext uri="{FF2B5EF4-FFF2-40B4-BE49-F238E27FC236}">
                <a16:creationId xmlns:a16="http://schemas.microsoft.com/office/drawing/2014/main" id="{D2CA711C-AE32-A883-C00B-02D8F4B3606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9660792" y="4999656"/>
            <a:ext cx="404920" cy="465437"/>
          </a:xfrm>
          <a:prstGeom prst="rect">
            <a:avLst/>
          </a:prstGeom>
        </p:spPr>
      </p:pic>
      <p:pic>
        <p:nvPicPr>
          <p:cNvPr id="49" name="Picture 48">
            <a:extLst>
              <a:ext uri="{FF2B5EF4-FFF2-40B4-BE49-F238E27FC236}">
                <a16:creationId xmlns:a16="http://schemas.microsoft.com/office/drawing/2014/main" id="{B19FF7B7-9E11-FD45-1B28-BCE456151E4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1439974" y="4999657"/>
            <a:ext cx="404920" cy="465437"/>
          </a:xfrm>
          <a:prstGeom prst="rect">
            <a:avLst/>
          </a:prstGeom>
        </p:spPr>
      </p:pic>
      <p:pic>
        <p:nvPicPr>
          <p:cNvPr id="53" name="Picture 52">
            <a:extLst>
              <a:ext uri="{FF2B5EF4-FFF2-40B4-BE49-F238E27FC236}">
                <a16:creationId xmlns:a16="http://schemas.microsoft.com/office/drawing/2014/main" id="{720CC154-7695-F7DC-3F61-0B147EAEA29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3346746" y="4999658"/>
            <a:ext cx="404920" cy="465437"/>
          </a:xfrm>
          <a:prstGeom prst="rect">
            <a:avLst/>
          </a:prstGeom>
        </p:spPr>
      </p:pic>
      <p:pic>
        <p:nvPicPr>
          <p:cNvPr id="58" name="Picture 57">
            <a:extLst>
              <a:ext uri="{FF2B5EF4-FFF2-40B4-BE49-F238E27FC236}">
                <a16:creationId xmlns:a16="http://schemas.microsoft.com/office/drawing/2014/main" id="{DD8F0506-99A5-2E93-FF73-8C41670C2A5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4849481" y="4999659"/>
            <a:ext cx="404920" cy="465437"/>
          </a:xfrm>
          <a:prstGeom prst="rect">
            <a:avLst/>
          </a:prstGeom>
        </p:spPr>
      </p:pic>
    </p:spTree>
    <p:extLst>
      <p:ext uri="{BB962C8B-B14F-4D97-AF65-F5344CB8AC3E}">
        <p14:creationId xmlns:p14="http://schemas.microsoft.com/office/powerpoint/2010/main" val="199819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14617B-1F19-A263-FEFC-BDF6B8EDD47F}"/>
              </a:ext>
            </a:extLst>
          </p:cNvPr>
          <p:cNvSpPr/>
          <p:nvPr/>
        </p:nvSpPr>
        <p:spPr>
          <a:xfrm>
            <a:off x="11417655" y="4306509"/>
            <a:ext cx="6874729" cy="5980490"/>
          </a:xfrm>
          <a:prstGeom prst="rect">
            <a:avLst/>
          </a:prstGeom>
          <a:solidFill>
            <a:srgbClr val="1268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FD46B"/>
              </a:solidFill>
            </a:endParaRPr>
          </a:p>
        </p:txBody>
      </p:sp>
      <p:sp>
        <p:nvSpPr>
          <p:cNvPr id="3" name="TextBox 2">
            <a:extLst>
              <a:ext uri="{FF2B5EF4-FFF2-40B4-BE49-F238E27FC236}">
                <a16:creationId xmlns:a16="http://schemas.microsoft.com/office/drawing/2014/main" id="{DDFF94C5-5079-FB5B-63BD-28EA5991900E}"/>
              </a:ext>
            </a:extLst>
          </p:cNvPr>
          <p:cNvSpPr txBox="1"/>
          <p:nvPr/>
        </p:nvSpPr>
        <p:spPr>
          <a:xfrm>
            <a:off x="12963555" y="4717209"/>
            <a:ext cx="3986860" cy="5642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200"/>
              </a:lnSpc>
            </a:pPr>
            <a:r>
              <a:rPr lang="en-US" sz="2000" b="1" spc="100">
                <a:solidFill>
                  <a:srgbClr val="97CA3D"/>
                </a:solidFill>
                <a:latin typeface="Arial" panose="020B0604020202020204" pitchFamily="34" charset="0"/>
                <a:cs typeface="Arial" panose="020B0604020202020204" pitchFamily="34" charset="0"/>
              </a:rPr>
              <a:t>THE USDA ORGANIC SEAL </a:t>
            </a:r>
            <a:br>
              <a:rPr lang="en-US" sz="2000" b="1" spc="100">
                <a:solidFill>
                  <a:srgbClr val="97CA3D"/>
                </a:solidFill>
                <a:latin typeface="Arial" panose="020B0604020202020204" pitchFamily="34" charset="0"/>
                <a:cs typeface="Arial" panose="020B0604020202020204" pitchFamily="34" charset="0"/>
              </a:rPr>
            </a:br>
            <a:r>
              <a:rPr lang="en-US" sz="2000" b="1" spc="100">
                <a:solidFill>
                  <a:srgbClr val="97CA3D"/>
                </a:solidFill>
                <a:latin typeface="Arial" panose="020B0604020202020204" pitchFamily="34" charset="0"/>
                <a:cs typeface="Arial" panose="020B0604020202020204" pitchFamily="34" charset="0"/>
              </a:rPr>
              <a:t>ENSURES THAT . . .</a:t>
            </a:r>
          </a:p>
        </p:txBody>
      </p:sp>
      <p:pic>
        <p:nvPicPr>
          <p:cNvPr id="4" name="Picture 3">
            <a:extLst>
              <a:ext uri="{FF2B5EF4-FFF2-40B4-BE49-F238E27FC236}">
                <a16:creationId xmlns:a16="http://schemas.microsoft.com/office/drawing/2014/main" id="{A40B8A13-FF3D-7C99-234E-B0D4F24EA4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6" t="11334" b="3636"/>
          <a:stretch/>
        </p:blipFill>
        <p:spPr>
          <a:xfrm>
            <a:off x="11417655" y="300823"/>
            <a:ext cx="6874729" cy="3996542"/>
          </a:xfrm>
          <a:prstGeom prst="rect">
            <a:avLst/>
          </a:prstGeom>
        </p:spPr>
      </p:pic>
      <p:pic>
        <p:nvPicPr>
          <p:cNvPr id="7" name="Picture 6">
            <a:extLst>
              <a:ext uri="{FF2B5EF4-FFF2-40B4-BE49-F238E27FC236}">
                <a16:creationId xmlns:a16="http://schemas.microsoft.com/office/drawing/2014/main" id="{744090E2-1306-A9A2-CFE3-E8A53872D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6227" y="4042243"/>
            <a:ext cx="1236236" cy="1236236"/>
          </a:xfrm>
          <a:prstGeom prst="rect">
            <a:avLst/>
          </a:prstGeom>
        </p:spPr>
      </p:pic>
      <p:sp>
        <p:nvSpPr>
          <p:cNvPr id="20" name="Rectangle 19">
            <a:extLst>
              <a:ext uri="{FF2B5EF4-FFF2-40B4-BE49-F238E27FC236}">
                <a16:creationId xmlns:a16="http://schemas.microsoft.com/office/drawing/2014/main" id="{0C9673AF-6558-9E70-0EBB-B21508B994B6}"/>
              </a:ext>
            </a:extLst>
          </p:cNvPr>
          <p:cNvSpPr/>
          <p:nvPr/>
        </p:nvSpPr>
        <p:spPr>
          <a:xfrm>
            <a:off x="1542595" y="4698889"/>
            <a:ext cx="4356743" cy="667512"/>
          </a:xfrm>
          <a:prstGeom prst="rect">
            <a:avLst/>
          </a:prstGeom>
          <a:solidFill>
            <a:srgbClr val="12686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10ADF7C2-2652-C946-B6C8-CC6C1DAD91A8}"/>
              </a:ext>
            </a:extLst>
          </p:cNvPr>
          <p:cNvSpPr txBox="1"/>
          <p:nvPr/>
        </p:nvSpPr>
        <p:spPr>
          <a:xfrm>
            <a:off x="1524000" y="1838251"/>
            <a:ext cx="15238659" cy="707822"/>
          </a:xfrm>
          <a:prstGeom prst="rect">
            <a:avLst/>
          </a:prstGeom>
        </p:spPr>
        <p:txBody>
          <a:bodyPr wrap="square" lIns="0" tIns="0" rIns="0" bIns="0" rtlCol="0" anchor="t">
            <a:spAutoFit/>
          </a:bodyPr>
          <a:lstStyle/>
          <a:p>
            <a:pPr>
              <a:lnSpc>
                <a:spcPts val="5880"/>
              </a:lnSpc>
            </a:pPr>
            <a:r>
              <a:rPr lang="en-US" sz="4200" b="1" dirty="0">
                <a:solidFill>
                  <a:srgbClr val="005751"/>
                </a:solidFill>
                <a:latin typeface="Averta PE" panose="00000500000000000000" charset="0"/>
                <a:cs typeface="Arial" panose="020B0604020202020204" pitchFamily="34" charset="0"/>
              </a:rPr>
              <a:t>The Organic Guarantee</a:t>
            </a:r>
            <a:endParaRPr lang="en-US" b="1" dirty="0">
              <a:latin typeface="Averta PE" panose="00000500000000000000" charset="0"/>
              <a:cs typeface="Arial" panose="020B0604020202020204" pitchFamily="34" charset="0"/>
            </a:endParaRPr>
          </a:p>
        </p:txBody>
      </p:sp>
      <p:sp>
        <p:nvSpPr>
          <p:cNvPr id="10" name="TextBox 9">
            <a:extLst>
              <a:ext uri="{FF2B5EF4-FFF2-40B4-BE49-F238E27FC236}">
                <a16:creationId xmlns:a16="http://schemas.microsoft.com/office/drawing/2014/main" id="{E5881FA5-627D-C45A-9362-B52A305ABC66}"/>
              </a:ext>
            </a:extLst>
          </p:cNvPr>
          <p:cNvSpPr txBox="1"/>
          <p:nvPr/>
        </p:nvSpPr>
        <p:spPr>
          <a:xfrm>
            <a:off x="1534886" y="3001385"/>
            <a:ext cx="8957845" cy="12362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60"/>
              </a:lnSpc>
            </a:pPr>
            <a:r>
              <a:rPr lang="en-US" sz="2400" dirty="0">
                <a:solidFill>
                  <a:srgbClr val="6A6A6A"/>
                </a:solidFill>
                <a:latin typeface="Averta PE" panose="00000500000000000000" charset="0"/>
                <a:ea typeface="Lato Bold"/>
                <a:cs typeface="Arial" panose="020B0604020202020204" pitchFamily="34" charset="0"/>
              </a:rPr>
              <a:t>Unique among all eco-labels, USDA organic is backed </a:t>
            </a:r>
            <a:br>
              <a:rPr lang="en-US" sz="2400" dirty="0">
                <a:solidFill>
                  <a:srgbClr val="6A6A6A"/>
                </a:solidFill>
                <a:latin typeface="Averta PE" panose="00000500000000000000" charset="0"/>
                <a:ea typeface="Lato Bold"/>
                <a:cs typeface="Arial" panose="020B0604020202020204" pitchFamily="34" charset="0"/>
              </a:rPr>
            </a:br>
            <a:r>
              <a:rPr lang="en-US" sz="2400" dirty="0">
                <a:solidFill>
                  <a:srgbClr val="6A6A6A"/>
                </a:solidFill>
                <a:latin typeface="Averta PE" panose="00000500000000000000" charset="0"/>
                <a:ea typeface="Lato Bold"/>
                <a:cs typeface="Arial" panose="020B0604020202020204" pitchFamily="34" charset="0"/>
              </a:rPr>
              <a:t>by third party inspection, federally enforced, and </a:t>
            </a:r>
            <a:br>
              <a:rPr lang="en-US" sz="2400" dirty="0">
                <a:solidFill>
                  <a:srgbClr val="6A6A6A"/>
                </a:solidFill>
                <a:latin typeface="Averta PE" panose="00000500000000000000" charset="0"/>
                <a:ea typeface="Lato Bold"/>
                <a:cs typeface="Arial" panose="020B0604020202020204" pitchFamily="34" charset="0"/>
              </a:rPr>
            </a:br>
            <a:r>
              <a:rPr lang="en-US" sz="2400" dirty="0">
                <a:solidFill>
                  <a:srgbClr val="6A6A6A"/>
                </a:solidFill>
                <a:latin typeface="Averta PE" panose="00000500000000000000" charset="0"/>
                <a:ea typeface="Lato Bold"/>
                <a:cs typeface="Arial" panose="020B0604020202020204" pitchFamily="34" charset="0"/>
              </a:rPr>
              <a:t>provides traceability from the farm to the consumer​.</a:t>
            </a:r>
          </a:p>
        </p:txBody>
      </p:sp>
      <p:sp>
        <p:nvSpPr>
          <p:cNvPr id="13" name="TextBox 12">
            <a:extLst>
              <a:ext uri="{FF2B5EF4-FFF2-40B4-BE49-F238E27FC236}">
                <a16:creationId xmlns:a16="http://schemas.microsoft.com/office/drawing/2014/main" id="{6714EBE6-9BB4-3229-95C8-E0DAFFE2226A}"/>
              </a:ext>
            </a:extLst>
          </p:cNvPr>
          <p:cNvSpPr txBox="1"/>
          <p:nvPr/>
        </p:nvSpPr>
        <p:spPr>
          <a:xfrm>
            <a:off x="6491064" y="5585171"/>
            <a:ext cx="3360058" cy="523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700" dirty="0">
                <a:solidFill>
                  <a:srgbClr val="6A6A6A"/>
                </a:solidFill>
                <a:latin typeface="Averta PE" panose="00000500000000000000" charset="0"/>
                <a:cs typeface="Arial" panose="020B0604020202020204" pitchFamily="34" charset="0"/>
              </a:rPr>
              <a:t>Synthetic nitrogen fertilizers, soil fumigants, and sewage sludge.</a:t>
            </a:r>
          </a:p>
        </p:txBody>
      </p:sp>
      <p:sp>
        <p:nvSpPr>
          <p:cNvPr id="27" name="TextBox 26">
            <a:extLst>
              <a:ext uri="{FF2B5EF4-FFF2-40B4-BE49-F238E27FC236}">
                <a16:creationId xmlns:a16="http://schemas.microsoft.com/office/drawing/2014/main" id="{D1D42206-409C-4227-2E6B-DD4B16BE6337}"/>
              </a:ext>
            </a:extLst>
          </p:cNvPr>
          <p:cNvSpPr txBox="1"/>
          <p:nvPr/>
        </p:nvSpPr>
        <p:spPr>
          <a:xfrm>
            <a:off x="1534886" y="5585171"/>
            <a:ext cx="2701856" cy="523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700" dirty="0">
                <a:solidFill>
                  <a:srgbClr val="6A6A6A"/>
                </a:solidFill>
                <a:latin typeface="Averta PE" panose="00000500000000000000" charset="0"/>
                <a:cs typeface="Arial" panose="020B0604020202020204" pitchFamily="34" charset="0"/>
              </a:rPr>
              <a:t>Protect natural resources </a:t>
            </a:r>
            <a:br>
              <a:rPr lang="en-US" sz="1700" dirty="0">
                <a:solidFill>
                  <a:srgbClr val="6A6A6A"/>
                </a:solidFill>
                <a:latin typeface="Averta PE" panose="00000500000000000000" charset="0"/>
                <a:cs typeface="Arial" panose="020B0604020202020204" pitchFamily="34" charset="0"/>
              </a:rPr>
            </a:br>
            <a:r>
              <a:rPr lang="en-US" sz="1700" dirty="0">
                <a:solidFill>
                  <a:srgbClr val="6A6A6A"/>
                </a:solidFill>
                <a:latin typeface="Averta PE" panose="00000500000000000000" charset="0"/>
                <a:cs typeface="Arial" panose="020B0604020202020204" pitchFamily="34" charset="0"/>
              </a:rPr>
              <a:t>and support biodiversity​.</a:t>
            </a:r>
          </a:p>
        </p:txBody>
      </p:sp>
      <p:sp>
        <p:nvSpPr>
          <p:cNvPr id="28" name="TextBox 27">
            <a:extLst>
              <a:ext uri="{FF2B5EF4-FFF2-40B4-BE49-F238E27FC236}">
                <a16:creationId xmlns:a16="http://schemas.microsoft.com/office/drawing/2014/main" id="{48CE5AF8-2139-51B2-E67B-B803E657B864}"/>
              </a:ext>
            </a:extLst>
          </p:cNvPr>
          <p:cNvSpPr txBox="1"/>
          <p:nvPr/>
        </p:nvSpPr>
        <p:spPr>
          <a:xfrm>
            <a:off x="7221052" y="4817398"/>
            <a:ext cx="2260569"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spc="100">
                <a:solidFill>
                  <a:srgbClr val="A2B2B6"/>
                </a:solidFill>
                <a:latin typeface="Arial" panose="020B0604020202020204" pitchFamily="34" charset="0"/>
                <a:cs typeface="Arial" panose="020B0604020202020204" pitchFamily="34" charset="0"/>
              </a:rPr>
              <a:t>ORGANIC PROHIBITS . . .  </a:t>
            </a:r>
          </a:p>
        </p:txBody>
      </p:sp>
      <p:pic>
        <p:nvPicPr>
          <p:cNvPr id="26" name="Graphic 24" descr="No sign with solid fill">
            <a:extLst>
              <a:ext uri="{FF2B5EF4-FFF2-40B4-BE49-F238E27FC236}">
                <a16:creationId xmlns:a16="http://schemas.microsoft.com/office/drawing/2014/main" id="{AAD250D4-1126-950A-4F61-E55401278A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0322" y="4791034"/>
            <a:ext cx="506925" cy="506925"/>
          </a:xfrm>
          <a:prstGeom prst="rect">
            <a:avLst/>
          </a:prstGeom>
        </p:spPr>
      </p:pic>
      <p:sp>
        <p:nvSpPr>
          <p:cNvPr id="34" name="Slide Number Placeholder 5">
            <a:extLst>
              <a:ext uri="{FF2B5EF4-FFF2-40B4-BE49-F238E27FC236}">
                <a16:creationId xmlns:a16="http://schemas.microsoft.com/office/drawing/2014/main" id="{7C6D14FE-72EF-CFE2-A234-FDB8DEA81443}"/>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3</a:t>
            </a:fld>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D64DABE-6F18-B54A-4FAF-9CB6EE57A351}"/>
              </a:ext>
            </a:extLst>
          </p:cNvPr>
          <p:cNvSpPr txBox="1"/>
          <p:nvPr/>
        </p:nvSpPr>
        <p:spPr>
          <a:xfrm>
            <a:off x="1534885" y="7755103"/>
            <a:ext cx="2785899" cy="1107996"/>
          </a:xfrm>
          <a:prstGeom prst="rect">
            <a:avLst/>
          </a:prstGeom>
          <a:noFill/>
        </p:spPr>
        <p:txBody>
          <a:bodyPr wrap="square" lIns="0" tIns="0" rIns="0" bIns="0">
            <a:spAutoFit/>
          </a:bodyPr>
          <a:lstStyle/>
          <a:p>
            <a:r>
              <a:rPr lang="en-US" sz="1800" dirty="0">
                <a:solidFill>
                  <a:srgbClr val="6A6A6A"/>
                </a:solidFill>
                <a:latin typeface="Averta PE" panose="00000500000000000000" charset="0"/>
                <a:cs typeface="Arial" panose="020B0604020202020204" pitchFamily="34" charset="0"/>
              </a:rPr>
              <a:t>Support the health and accommodate the natural behavior of all their animals, year-round.</a:t>
            </a:r>
          </a:p>
        </p:txBody>
      </p:sp>
      <p:sp>
        <p:nvSpPr>
          <p:cNvPr id="35" name="TextBox 34">
            <a:extLst>
              <a:ext uri="{FF2B5EF4-FFF2-40B4-BE49-F238E27FC236}">
                <a16:creationId xmlns:a16="http://schemas.microsoft.com/office/drawing/2014/main" id="{D06FA8C1-5C79-0C53-363F-6EEB62421B74}"/>
              </a:ext>
            </a:extLst>
          </p:cNvPr>
          <p:cNvSpPr txBox="1"/>
          <p:nvPr/>
        </p:nvSpPr>
        <p:spPr>
          <a:xfrm>
            <a:off x="2496146" y="6521754"/>
            <a:ext cx="3450857" cy="830997"/>
          </a:xfrm>
          <a:prstGeom prst="rect">
            <a:avLst/>
          </a:prstGeom>
          <a:noFill/>
        </p:spPr>
        <p:txBody>
          <a:bodyPr wrap="square" lIns="0" tIns="0" rIns="0" bIns="0">
            <a:spAutoFit/>
          </a:bodyPr>
          <a:lstStyle/>
          <a:p>
            <a:r>
              <a:rPr lang="en-US" sz="1800" dirty="0">
                <a:solidFill>
                  <a:srgbClr val="6A6A6A"/>
                </a:solidFill>
                <a:latin typeface="Averta PE" panose="00000500000000000000" charset="0"/>
                <a:cs typeface="Arial" panose="020B0604020202020204" pitchFamily="34" charset="0"/>
              </a:rPr>
              <a:t>Build soil health through </a:t>
            </a:r>
            <a:br>
              <a:rPr lang="en-US" sz="1800" dirty="0">
                <a:solidFill>
                  <a:srgbClr val="6A6A6A"/>
                </a:solidFill>
                <a:latin typeface="Averta PE" panose="00000500000000000000" charset="0"/>
                <a:cs typeface="Arial" panose="020B0604020202020204" pitchFamily="34" charset="0"/>
              </a:rPr>
            </a:br>
            <a:r>
              <a:rPr lang="en-US" sz="1800" dirty="0">
                <a:solidFill>
                  <a:srgbClr val="6A6A6A"/>
                </a:solidFill>
                <a:latin typeface="Averta PE" panose="00000500000000000000" charset="0"/>
                <a:cs typeface="Arial" panose="020B0604020202020204" pitchFamily="34" charset="0"/>
              </a:rPr>
              <a:t>regenerative practices like cover cropping and crop rotation.</a:t>
            </a:r>
          </a:p>
        </p:txBody>
      </p:sp>
      <p:cxnSp>
        <p:nvCxnSpPr>
          <p:cNvPr id="50" name="Straight Connector 49">
            <a:extLst>
              <a:ext uri="{FF2B5EF4-FFF2-40B4-BE49-F238E27FC236}">
                <a16:creationId xmlns:a16="http://schemas.microsoft.com/office/drawing/2014/main" id="{519C224B-807E-BC2F-AF15-417608806E57}"/>
              </a:ext>
            </a:extLst>
          </p:cNvPr>
          <p:cNvCxnSpPr>
            <a:cxnSpLocks/>
          </p:cNvCxnSpPr>
          <p:nvPr/>
        </p:nvCxnSpPr>
        <p:spPr>
          <a:xfrm>
            <a:off x="6190360" y="4698889"/>
            <a:ext cx="30971" cy="4102211"/>
          </a:xfrm>
          <a:prstGeom prst="line">
            <a:avLst/>
          </a:prstGeom>
          <a:ln w="50800">
            <a:solidFill>
              <a:srgbClr val="EDF1F0"/>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A2FA42E0-6DC5-82C2-ABDA-78F76A2878AE}"/>
              </a:ext>
            </a:extLst>
          </p:cNvPr>
          <p:cNvSpPr/>
          <p:nvPr/>
        </p:nvSpPr>
        <p:spPr>
          <a:xfrm>
            <a:off x="6462485" y="4698889"/>
            <a:ext cx="4364120" cy="667512"/>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308F5214-63DF-BCB1-A2BA-3CA687EAA133}"/>
              </a:ext>
            </a:extLst>
          </p:cNvPr>
          <p:cNvSpPr txBox="1"/>
          <p:nvPr/>
        </p:nvSpPr>
        <p:spPr>
          <a:xfrm>
            <a:off x="7455881" y="6722134"/>
            <a:ext cx="2614336" cy="553998"/>
          </a:xfrm>
          <a:prstGeom prst="rect">
            <a:avLst/>
          </a:prstGeom>
          <a:noFill/>
        </p:spPr>
        <p:txBody>
          <a:bodyPr wrap="square" lIns="0" tIns="0" rIns="0" bIns="0">
            <a:spAutoFit/>
          </a:bodyPr>
          <a:lstStyle/>
          <a:p>
            <a:r>
              <a:rPr lang="en-US" sz="1800" dirty="0">
                <a:solidFill>
                  <a:srgbClr val="6A6A6A"/>
                </a:solidFill>
                <a:latin typeface="Averta PE" panose="00000500000000000000" charset="0"/>
                <a:cs typeface="Arial" panose="020B0604020202020204" pitchFamily="34" charset="0"/>
              </a:rPr>
              <a:t>Genetically Modified </a:t>
            </a:r>
            <a:br>
              <a:rPr lang="en-US" sz="1800" dirty="0">
                <a:solidFill>
                  <a:srgbClr val="6A6A6A"/>
                </a:solidFill>
                <a:latin typeface="Averta PE" panose="00000500000000000000" charset="0"/>
                <a:cs typeface="Arial" panose="020B0604020202020204" pitchFamily="34" charset="0"/>
              </a:rPr>
            </a:br>
            <a:r>
              <a:rPr lang="en-US" sz="1800" dirty="0">
                <a:solidFill>
                  <a:srgbClr val="6A6A6A"/>
                </a:solidFill>
                <a:latin typeface="Averta PE" panose="00000500000000000000" charset="0"/>
                <a:cs typeface="Arial" panose="020B0604020202020204" pitchFamily="34" charset="0"/>
              </a:rPr>
              <a:t>Organisms (GMOs).</a:t>
            </a:r>
          </a:p>
        </p:txBody>
      </p:sp>
      <p:sp>
        <p:nvSpPr>
          <p:cNvPr id="76" name="TextBox 75">
            <a:extLst>
              <a:ext uri="{FF2B5EF4-FFF2-40B4-BE49-F238E27FC236}">
                <a16:creationId xmlns:a16="http://schemas.microsoft.com/office/drawing/2014/main" id="{9148D488-EC69-3EAE-CA18-A22D8BFB89F8}"/>
              </a:ext>
            </a:extLst>
          </p:cNvPr>
          <p:cNvSpPr txBox="1"/>
          <p:nvPr/>
        </p:nvSpPr>
        <p:spPr>
          <a:xfrm>
            <a:off x="6491064" y="7757645"/>
            <a:ext cx="3681322" cy="276999"/>
          </a:xfrm>
          <a:prstGeom prst="rect">
            <a:avLst/>
          </a:prstGeom>
          <a:noFill/>
        </p:spPr>
        <p:txBody>
          <a:bodyPr wrap="square" lIns="0" tIns="0" rIns="0" bIns="0">
            <a:spAutoFit/>
          </a:bodyPr>
          <a:lstStyle/>
          <a:p>
            <a:r>
              <a:rPr lang="en-US" sz="1800" dirty="0">
                <a:solidFill>
                  <a:srgbClr val="6A6A6A"/>
                </a:solidFill>
                <a:latin typeface="Averta PE" panose="00000500000000000000" charset="0"/>
                <a:cs typeface="Arial" panose="020B0604020202020204" pitchFamily="34" charset="0"/>
              </a:rPr>
              <a:t>Toxic pesticides and chemicals.</a:t>
            </a:r>
          </a:p>
        </p:txBody>
      </p:sp>
      <p:pic>
        <p:nvPicPr>
          <p:cNvPr id="23" name="Graphic 21" descr="Checkmark with solid fill">
            <a:extLst>
              <a:ext uri="{FF2B5EF4-FFF2-40B4-BE49-F238E27FC236}">
                <a16:creationId xmlns:a16="http://schemas.microsoft.com/office/drawing/2014/main" id="{3D7A6D77-B6F6-11BA-9711-644817987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79803" y="4847172"/>
            <a:ext cx="462669" cy="462669"/>
          </a:xfrm>
          <a:prstGeom prst="rect">
            <a:avLst/>
          </a:prstGeom>
        </p:spPr>
      </p:pic>
      <p:sp>
        <p:nvSpPr>
          <p:cNvPr id="11" name="TextBox 10">
            <a:extLst>
              <a:ext uri="{FF2B5EF4-FFF2-40B4-BE49-F238E27FC236}">
                <a16:creationId xmlns:a16="http://schemas.microsoft.com/office/drawing/2014/main" id="{88B50CEB-C419-9293-7E81-00AF1ABB52D5}"/>
              </a:ext>
            </a:extLst>
          </p:cNvPr>
          <p:cNvSpPr txBox="1"/>
          <p:nvPr/>
        </p:nvSpPr>
        <p:spPr>
          <a:xfrm>
            <a:off x="2288223" y="4795913"/>
            <a:ext cx="2946144"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spc="100">
                <a:solidFill>
                  <a:schemeClr val="bg1"/>
                </a:solidFill>
                <a:latin typeface="Arial" panose="020B0604020202020204" pitchFamily="34" charset="0"/>
                <a:cs typeface="Arial" panose="020B0604020202020204" pitchFamily="34" charset="0"/>
              </a:rPr>
              <a:t>ORGANIC PRODUCERS </a:t>
            </a:r>
            <a:br>
              <a:rPr lang="en-US" sz="1600" b="1" spc="100">
                <a:solidFill>
                  <a:schemeClr val="bg1"/>
                </a:solidFill>
                <a:latin typeface="Arial" panose="020B0604020202020204" pitchFamily="34" charset="0"/>
                <a:cs typeface="Arial" panose="020B0604020202020204" pitchFamily="34" charset="0"/>
              </a:rPr>
            </a:br>
            <a:r>
              <a:rPr lang="en-US" sz="1600" b="1" spc="100">
                <a:solidFill>
                  <a:schemeClr val="bg1"/>
                </a:solidFill>
                <a:latin typeface="Arial" panose="020B0604020202020204" pitchFamily="34" charset="0"/>
                <a:cs typeface="Arial" panose="020B0604020202020204" pitchFamily="34" charset="0"/>
              </a:rPr>
              <a:t>ARE REQUIRED TO . . . </a:t>
            </a:r>
          </a:p>
        </p:txBody>
      </p:sp>
      <p:pic>
        <p:nvPicPr>
          <p:cNvPr id="111" name="Picture 110">
            <a:extLst>
              <a:ext uri="{FF2B5EF4-FFF2-40B4-BE49-F238E27FC236}">
                <a16:creationId xmlns:a16="http://schemas.microsoft.com/office/drawing/2014/main" id="{2A03A4FF-E8EA-6FF7-4117-6581B8D0C9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859" y="7808553"/>
            <a:ext cx="848807" cy="844244"/>
          </a:xfrm>
          <a:prstGeom prst="rect">
            <a:avLst/>
          </a:prstGeom>
        </p:spPr>
      </p:pic>
      <p:pic>
        <p:nvPicPr>
          <p:cNvPr id="113" name="Picture 112">
            <a:extLst>
              <a:ext uri="{FF2B5EF4-FFF2-40B4-BE49-F238E27FC236}">
                <a16:creationId xmlns:a16="http://schemas.microsoft.com/office/drawing/2014/main" id="{AB10A94C-D512-E830-67E0-A58966CE16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2646" y="6436346"/>
            <a:ext cx="812575" cy="916405"/>
          </a:xfrm>
          <a:prstGeom prst="rect">
            <a:avLst/>
          </a:prstGeom>
        </p:spPr>
      </p:pic>
      <p:pic>
        <p:nvPicPr>
          <p:cNvPr id="118" name="Picture 117">
            <a:extLst>
              <a:ext uri="{FF2B5EF4-FFF2-40B4-BE49-F238E27FC236}">
                <a16:creationId xmlns:a16="http://schemas.microsoft.com/office/drawing/2014/main" id="{A6EAEA4E-2708-E101-B26D-ABFC111A05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23976" y="7732034"/>
            <a:ext cx="610845" cy="962544"/>
          </a:xfrm>
          <a:prstGeom prst="rect">
            <a:avLst/>
          </a:prstGeom>
        </p:spPr>
      </p:pic>
      <p:pic>
        <p:nvPicPr>
          <p:cNvPr id="120" name="Picture 119">
            <a:extLst>
              <a:ext uri="{FF2B5EF4-FFF2-40B4-BE49-F238E27FC236}">
                <a16:creationId xmlns:a16="http://schemas.microsoft.com/office/drawing/2014/main" id="{63F29DB6-C668-415C-9B02-3AFCA2C608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0867" y="6505580"/>
            <a:ext cx="892762" cy="892762"/>
          </a:xfrm>
          <a:prstGeom prst="rect">
            <a:avLst/>
          </a:prstGeom>
        </p:spPr>
      </p:pic>
      <p:pic>
        <p:nvPicPr>
          <p:cNvPr id="122" name="Picture 121">
            <a:extLst>
              <a:ext uri="{FF2B5EF4-FFF2-40B4-BE49-F238E27FC236}">
                <a16:creationId xmlns:a16="http://schemas.microsoft.com/office/drawing/2014/main" id="{C4B068D7-3685-8562-173B-C21965CB76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09637" y="5522358"/>
            <a:ext cx="683094" cy="878886"/>
          </a:xfrm>
          <a:prstGeom prst="rect">
            <a:avLst/>
          </a:prstGeom>
        </p:spPr>
      </p:pic>
      <p:cxnSp>
        <p:nvCxnSpPr>
          <p:cNvPr id="128" name="Straight Connector 127">
            <a:extLst>
              <a:ext uri="{FF2B5EF4-FFF2-40B4-BE49-F238E27FC236}">
                <a16:creationId xmlns:a16="http://schemas.microsoft.com/office/drawing/2014/main" id="{04725B81-DE51-76F1-EE4F-7FF907861CA8}"/>
              </a:ext>
            </a:extLst>
          </p:cNvPr>
          <p:cNvCxnSpPr>
            <a:cxnSpLocks/>
          </p:cNvCxnSpPr>
          <p:nvPr/>
        </p:nvCxnSpPr>
        <p:spPr>
          <a:xfrm flipV="1">
            <a:off x="1534885" y="6295659"/>
            <a:ext cx="4364120" cy="12512"/>
          </a:xfrm>
          <a:prstGeom prst="line">
            <a:avLst/>
          </a:prstGeom>
          <a:ln w="19050">
            <a:solidFill>
              <a:srgbClr val="A2B2B6"/>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F1A2F68E-AD92-1381-1AFE-72568E12A707}"/>
              </a:ext>
            </a:extLst>
          </p:cNvPr>
          <p:cNvCxnSpPr>
            <a:cxnSpLocks/>
          </p:cNvCxnSpPr>
          <p:nvPr/>
        </p:nvCxnSpPr>
        <p:spPr>
          <a:xfrm flipV="1">
            <a:off x="1534885" y="7541655"/>
            <a:ext cx="4364120" cy="12512"/>
          </a:xfrm>
          <a:prstGeom prst="line">
            <a:avLst/>
          </a:prstGeom>
          <a:ln w="19050">
            <a:solidFill>
              <a:srgbClr val="A2B2B6"/>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137A464-1DA5-2C77-82A8-4BB6EF48337C}"/>
              </a:ext>
            </a:extLst>
          </p:cNvPr>
          <p:cNvCxnSpPr>
            <a:cxnSpLocks/>
          </p:cNvCxnSpPr>
          <p:nvPr/>
        </p:nvCxnSpPr>
        <p:spPr>
          <a:xfrm>
            <a:off x="6462485" y="6308171"/>
            <a:ext cx="3501642" cy="0"/>
          </a:xfrm>
          <a:prstGeom prst="line">
            <a:avLst/>
          </a:prstGeom>
          <a:ln w="19050">
            <a:solidFill>
              <a:srgbClr val="A2B2B6"/>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6AF2ED2-3228-A8F0-1FF2-4B93AE4D2C0A}"/>
              </a:ext>
            </a:extLst>
          </p:cNvPr>
          <p:cNvCxnSpPr>
            <a:cxnSpLocks/>
          </p:cNvCxnSpPr>
          <p:nvPr/>
        </p:nvCxnSpPr>
        <p:spPr>
          <a:xfrm>
            <a:off x="10377331" y="6295471"/>
            <a:ext cx="449274" cy="0"/>
          </a:xfrm>
          <a:prstGeom prst="line">
            <a:avLst/>
          </a:prstGeom>
          <a:ln w="19050">
            <a:solidFill>
              <a:srgbClr val="A2B2B6"/>
            </a:solidFill>
          </a:ln>
        </p:spPr>
        <p:style>
          <a:lnRef idx="1">
            <a:schemeClr val="accent1"/>
          </a:lnRef>
          <a:fillRef idx="0">
            <a:schemeClr val="accent1"/>
          </a:fillRef>
          <a:effectRef idx="0">
            <a:schemeClr val="accent1"/>
          </a:effectRef>
          <a:fontRef idx="minor">
            <a:schemeClr val="tx1"/>
          </a:fontRef>
        </p:style>
      </p:cxnSp>
      <p:pic>
        <p:nvPicPr>
          <p:cNvPr id="143" name="Picture 142">
            <a:extLst>
              <a:ext uri="{FF2B5EF4-FFF2-40B4-BE49-F238E27FC236}">
                <a16:creationId xmlns:a16="http://schemas.microsoft.com/office/drawing/2014/main" id="{F4CFDEE0-F89C-38D4-E745-3469617685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78017" y="5522358"/>
            <a:ext cx="714256" cy="682745"/>
          </a:xfrm>
          <a:prstGeom prst="rect">
            <a:avLst/>
          </a:prstGeom>
        </p:spPr>
      </p:pic>
      <p:cxnSp>
        <p:nvCxnSpPr>
          <p:cNvPr id="14" name="Straight Connector 13">
            <a:extLst>
              <a:ext uri="{FF2B5EF4-FFF2-40B4-BE49-F238E27FC236}">
                <a16:creationId xmlns:a16="http://schemas.microsoft.com/office/drawing/2014/main" id="{4F19370B-B995-7859-0F5E-EA68A48242C3}"/>
              </a:ext>
            </a:extLst>
          </p:cNvPr>
          <p:cNvCxnSpPr>
            <a:cxnSpLocks/>
          </p:cNvCxnSpPr>
          <p:nvPr/>
        </p:nvCxnSpPr>
        <p:spPr>
          <a:xfrm flipV="1">
            <a:off x="6462485" y="7541655"/>
            <a:ext cx="4364120" cy="12512"/>
          </a:xfrm>
          <a:prstGeom prst="line">
            <a:avLst/>
          </a:prstGeom>
          <a:ln w="19050">
            <a:solidFill>
              <a:srgbClr val="A2B2B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FA58B7E-F032-6226-0CFF-9022A58BF15E}"/>
              </a:ext>
            </a:extLst>
          </p:cNvPr>
          <p:cNvSpPr/>
          <p:nvPr/>
        </p:nvSpPr>
        <p:spPr>
          <a:xfrm>
            <a:off x="11671361" y="5424563"/>
            <a:ext cx="938149" cy="237744"/>
          </a:xfrm>
          <a:prstGeom prst="rect">
            <a:avLst/>
          </a:prstGeom>
          <a:solidFill>
            <a:srgbClr val="97C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96A0CD-78B5-52F2-FA9D-E651AF15DB06}"/>
              </a:ext>
            </a:extLst>
          </p:cNvPr>
          <p:cNvSpPr/>
          <p:nvPr/>
        </p:nvSpPr>
        <p:spPr>
          <a:xfrm>
            <a:off x="13751739" y="6969511"/>
            <a:ext cx="992458" cy="237744"/>
          </a:xfrm>
          <a:prstGeom prst="rect">
            <a:avLst/>
          </a:prstGeom>
          <a:solidFill>
            <a:srgbClr val="97C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0E34DFD-5471-D84F-4A91-9350E13FCE2A}"/>
              </a:ext>
            </a:extLst>
          </p:cNvPr>
          <p:cNvSpPr/>
          <p:nvPr/>
        </p:nvSpPr>
        <p:spPr>
          <a:xfrm>
            <a:off x="11671361" y="7919100"/>
            <a:ext cx="713232" cy="237744"/>
          </a:xfrm>
          <a:prstGeom prst="rect">
            <a:avLst/>
          </a:prstGeom>
          <a:solidFill>
            <a:srgbClr val="97C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4DEF7CF-62A7-7AE9-2BC0-7E559AC9A77D}"/>
              </a:ext>
            </a:extLst>
          </p:cNvPr>
          <p:cNvCxnSpPr>
            <a:cxnSpLocks/>
          </p:cNvCxnSpPr>
          <p:nvPr/>
        </p:nvCxnSpPr>
        <p:spPr>
          <a:xfrm>
            <a:off x="11671361" y="6432080"/>
            <a:ext cx="5084978" cy="4266"/>
          </a:xfrm>
          <a:prstGeom prst="line">
            <a:avLst/>
          </a:prstGeom>
          <a:ln w="19050">
            <a:solidFill>
              <a:srgbClr val="A2B2B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ABB2A7-EE71-971E-B8BA-B63B79332F28}"/>
              </a:ext>
            </a:extLst>
          </p:cNvPr>
          <p:cNvCxnSpPr>
            <a:cxnSpLocks/>
          </p:cNvCxnSpPr>
          <p:nvPr/>
        </p:nvCxnSpPr>
        <p:spPr>
          <a:xfrm>
            <a:off x="11671361" y="7690864"/>
            <a:ext cx="5084978" cy="0"/>
          </a:xfrm>
          <a:prstGeom prst="line">
            <a:avLst/>
          </a:prstGeom>
          <a:ln w="19050">
            <a:solidFill>
              <a:srgbClr val="A2B2B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00F6238-B8E9-85B5-7535-B622921B3DA3}"/>
              </a:ext>
            </a:extLst>
          </p:cNvPr>
          <p:cNvSpPr txBox="1"/>
          <p:nvPr/>
        </p:nvSpPr>
        <p:spPr>
          <a:xfrm>
            <a:off x="11704494" y="5404269"/>
            <a:ext cx="5051845" cy="34046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260"/>
              </a:lnSpc>
              <a:spcAft>
                <a:spcPts val="3000"/>
              </a:spcAft>
            </a:pPr>
            <a:r>
              <a:rPr lang="en-US" b="1" dirty="0">
                <a:solidFill>
                  <a:srgbClr val="6A6A6A"/>
                </a:solidFill>
                <a:latin typeface="Averta PE" panose="00000500000000000000" charset="0"/>
                <a:ea typeface="+mn-lt"/>
                <a:cs typeface="Arial" panose="020B0604020202020204" pitchFamily="34" charset="0"/>
              </a:rPr>
              <a:t>Organic</a:t>
            </a:r>
            <a:r>
              <a:rPr lang="en-US" dirty="0">
                <a:solidFill>
                  <a:schemeClr val="bg1"/>
                </a:solidFill>
                <a:latin typeface="Averta PE" panose="00000500000000000000" charset="0"/>
                <a:ea typeface="+mn-lt"/>
                <a:cs typeface="Arial" panose="020B0604020202020204" pitchFamily="34" charset="0"/>
              </a:rPr>
              <a:t>  is a federally defined term with a clear meaning that strictly regulates how agricultural products are grown, raised and processed.</a:t>
            </a:r>
          </a:p>
          <a:p>
            <a:pPr>
              <a:lnSpc>
                <a:spcPts val="2260"/>
              </a:lnSpc>
              <a:spcAft>
                <a:spcPts val="3000"/>
              </a:spcAft>
            </a:pPr>
            <a:r>
              <a:rPr lang="en-US" dirty="0">
                <a:solidFill>
                  <a:schemeClr val="bg1"/>
                </a:solidFill>
                <a:latin typeface="Averta PE" panose="00000500000000000000" charset="0"/>
                <a:ea typeface="+mn-lt"/>
                <a:cs typeface="Arial" panose="020B0604020202020204" pitchFamily="34" charset="0"/>
              </a:rPr>
              <a:t>Every processor and part of the organic processing chain is  </a:t>
            </a:r>
            <a:r>
              <a:rPr lang="en-US" b="1" dirty="0">
                <a:solidFill>
                  <a:srgbClr val="6A6A6A"/>
                </a:solidFill>
                <a:latin typeface="Averta PE" panose="00000500000000000000" charset="0"/>
                <a:ea typeface="+mn-lt"/>
                <a:cs typeface="Arial" panose="020B0604020202020204" pitchFamily="34" charset="0"/>
              </a:rPr>
              <a:t>certified</a:t>
            </a:r>
            <a:r>
              <a:rPr lang="en-US" dirty="0">
                <a:solidFill>
                  <a:schemeClr val="bg1"/>
                </a:solidFill>
                <a:latin typeface="Averta PE" panose="00000500000000000000" charset="0"/>
                <a:ea typeface="+mn-lt"/>
                <a:cs typeface="Arial" panose="020B0604020202020204" pitchFamily="34" charset="0"/>
              </a:rPr>
              <a:t>  and traced from farm to finished product.</a:t>
            </a:r>
          </a:p>
          <a:p>
            <a:pPr>
              <a:lnSpc>
                <a:spcPts val="2260"/>
              </a:lnSpc>
              <a:spcAft>
                <a:spcPts val="1600"/>
              </a:spcAft>
            </a:pPr>
            <a:r>
              <a:rPr lang="en-US" b="1" dirty="0">
                <a:solidFill>
                  <a:srgbClr val="6A6A6A"/>
                </a:solidFill>
                <a:latin typeface="Averta PE" panose="00000500000000000000" charset="0"/>
                <a:cs typeface="Arial" panose="020B0604020202020204" pitchFamily="34" charset="0"/>
              </a:rPr>
              <a:t>Fraud</a:t>
            </a:r>
            <a:r>
              <a:rPr lang="en-US" dirty="0">
                <a:solidFill>
                  <a:schemeClr val="bg1"/>
                </a:solidFill>
                <a:latin typeface="Averta PE" panose="00000500000000000000" charset="0"/>
                <a:cs typeface="Arial" panose="020B0604020202020204" pitchFamily="34" charset="0"/>
              </a:rPr>
              <a:t>  is a serious crime and cheating in organic can result in loss of certification and severe financial penalties.</a:t>
            </a:r>
          </a:p>
        </p:txBody>
      </p:sp>
    </p:spTree>
    <p:extLst>
      <p:ext uri="{BB962C8B-B14F-4D97-AF65-F5344CB8AC3E}">
        <p14:creationId xmlns:p14="http://schemas.microsoft.com/office/powerpoint/2010/main" val="69325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AAF8F12-0EF2-6E7F-6244-FF3AC097BDF5}"/>
              </a:ext>
            </a:extLst>
          </p:cNvPr>
          <p:cNvSpPr/>
          <p:nvPr/>
        </p:nvSpPr>
        <p:spPr>
          <a:xfrm>
            <a:off x="1520363" y="3314700"/>
            <a:ext cx="2412453" cy="2794000"/>
          </a:xfrm>
          <a:prstGeom prst="rect">
            <a:avLst/>
          </a:prstGeom>
          <a:solidFill>
            <a:srgbClr val="97C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648E33-98E0-06C7-DEFC-1949C4779819}"/>
              </a:ext>
            </a:extLst>
          </p:cNvPr>
          <p:cNvSpPr/>
          <p:nvPr/>
        </p:nvSpPr>
        <p:spPr>
          <a:xfrm>
            <a:off x="4576072" y="3314700"/>
            <a:ext cx="2412453" cy="2794000"/>
          </a:xfrm>
          <a:prstGeom prst="rect">
            <a:avLst/>
          </a:prstGeom>
          <a:solidFill>
            <a:srgbClr val="12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867"/>
              </a:solidFill>
            </a:endParaRPr>
          </a:p>
        </p:txBody>
      </p:sp>
      <p:sp>
        <p:nvSpPr>
          <p:cNvPr id="17" name="Rectangle 16">
            <a:extLst>
              <a:ext uri="{FF2B5EF4-FFF2-40B4-BE49-F238E27FC236}">
                <a16:creationId xmlns:a16="http://schemas.microsoft.com/office/drawing/2014/main" id="{3E618B75-22EC-AE8C-2FF8-08A5946DA7BB}"/>
              </a:ext>
            </a:extLst>
          </p:cNvPr>
          <p:cNvSpPr/>
          <p:nvPr/>
        </p:nvSpPr>
        <p:spPr>
          <a:xfrm>
            <a:off x="7598588" y="3314700"/>
            <a:ext cx="2412453" cy="2794000"/>
          </a:xfrm>
          <a:prstGeom prst="rect">
            <a:avLst/>
          </a:prstGeom>
          <a:solidFill>
            <a:srgbClr val="97C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BBBDFA-0D46-B6D0-DF0C-AA14081A9F3D}"/>
              </a:ext>
            </a:extLst>
          </p:cNvPr>
          <p:cNvSpPr/>
          <p:nvPr/>
        </p:nvSpPr>
        <p:spPr>
          <a:xfrm>
            <a:off x="10638852" y="3314700"/>
            <a:ext cx="2412453" cy="2794000"/>
          </a:xfrm>
          <a:prstGeom prst="rect">
            <a:avLst/>
          </a:prstGeom>
          <a:solidFill>
            <a:srgbClr val="12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618E01-4773-4590-E98A-DAB2FAC83030}"/>
              </a:ext>
            </a:extLst>
          </p:cNvPr>
          <p:cNvSpPr/>
          <p:nvPr/>
        </p:nvSpPr>
        <p:spPr>
          <a:xfrm>
            <a:off x="13680896" y="3314700"/>
            <a:ext cx="3081323" cy="2794000"/>
          </a:xfrm>
          <a:prstGeom prst="rect">
            <a:avLst/>
          </a:prstGeom>
          <a:solidFill>
            <a:srgbClr val="97C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BC890E-EA14-E556-D898-754B201D152C}"/>
              </a:ext>
            </a:extLst>
          </p:cNvPr>
          <p:cNvSpPr txBox="1"/>
          <p:nvPr/>
        </p:nvSpPr>
        <p:spPr>
          <a:xfrm>
            <a:off x="1520363" y="1997978"/>
            <a:ext cx="15243637" cy="523220"/>
          </a:xfrm>
          <a:prstGeom prst="rect">
            <a:avLst/>
          </a:prstGeom>
          <a:noFill/>
        </p:spPr>
        <p:txBody>
          <a:bodyPr wrap="square" lIns="0" tIns="0" rIns="0" bIns="0" rtlCol="0" anchor="t">
            <a:spAutoFit/>
          </a:bodyPr>
          <a:lstStyle/>
          <a:p>
            <a:r>
              <a:rPr lang="en-US" sz="3400" b="1" dirty="0">
                <a:solidFill>
                  <a:srgbClr val="6A6A6A"/>
                </a:solidFill>
                <a:latin typeface="Averta PE" panose="00000500000000000000" charset="0"/>
                <a:cs typeface="Arial" panose="020B0604020202020204" pitchFamily="34" charset="0"/>
              </a:rPr>
              <a:t>What is Organic Certification?</a:t>
            </a:r>
            <a:endParaRPr lang="en-US" b="1" dirty="0">
              <a:solidFill>
                <a:srgbClr val="6A6A6A"/>
              </a:solidFill>
              <a:latin typeface="Averta PE" panose="00000500000000000000" charset="0"/>
              <a:cs typeface="Arial" panose="020B0604020202020204" pitchFamily="34" charset="0"/>
            </a:endParaRPr>
          </a:p>
        </p:txBody>
      </p:sp>
      <p:sp>
        <p:nvSpPr>
          <p:cNvPr id="9" name="TextBox 8">
            <a:extLst>
              <a:ext uri="{FF2B5EF4-FFF2-40B4-BE49-F238E27FC236}">
                <a16:creationId xmlns:a16="http://schemas.microsoft.com/office/drawing/2014/main" id="{03E03880-9050-0819-2A65-A2B6EB4BBF4F}"/>
              </a:ext>
            </a:extLst>
          </p:cNvPr>
          <p:cNvSpPr txBox="1"/>
          <p:nvPr/>
        </p:nvSpPr>
        <p:spPr>
          <a:xfrm>
            <a:off x="1520364" y="6389611"/>
            <a:ext cx="14012562" cy="22878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80"/>
              </a:lnSpc>
              <a:spcAft>
                <a:spcPts val="1600"/>
              </a:spcAft>
            </a:pPr>
            <a:r>
              <a:rPr lang="en-US" sz="2400" dirty="0">
                <a:solidFill>
                  <a:srgbClr val="6A6A6A"/>
                </a:solidFill>
                <a:latin typeface="Averta PE" panose="00000500000000000000" charset="0"/>
                <a:cs typeface="Arial" panose="020B0604020202020204" pitchFamily="34" charset="0"/>
              </a:rPr>
              <a:t>From the land on which an organic product is grown, to the producers growing the product, </a:t>
            </a:r>
            <a:br>
              <a:rPr lang="en-US" sz="2400" dirty="0">
                <a:solidFill>
                  <a:srgbClr val="6A6A6A"/>
                </a:solidFill>
                <a:latin typeface="Averta PE" panose="00000500000000000000" charset="0"/>
                <a:cs typeface="Arial" panose="020B0604020202020204" pitchFamily="34" charset="0"/>
              </a:rPr>
            </a:br>
            <a:r>
              <a:rPr lang="en-US" sz="2400" dirty="0">
                <a:solidFill>
                  <a:srgbClr val="6A6A6A"/>
                </a:solidFill>
                <a:latin typeface="Averta PE" panose="00000500000000000000" charset="0"/>
                <a:cs typeface="Arial" panose="020B0604020202020204" pitchFamily="34" charset="0"/>
              </a:rPr>
              <a:t>from the post-harvest facilities preparing the product, to the processing and handling facilities transforming the product, each step must be certified to the federal organic standards.</a:t>
            </a:r>
          </a:p>
          <a:p>
            <a:pPr>
              <a:lnSpc>
                <a:spcPts val="3280"/>
              </a:lnSpc>
            </a:pPr>
            <a:r>
              <a:rPr lang="en-US" sz="2400" dirty="0">
                <a:solidFill>
                  <a:srgbClr val="6A6A6A"/>
                </a:solidFill>
                <a:latin typeface="Averta PE" panose="00000500000000000000" charset="0"/>
                <a:cs typeface="Arial" panose="020B0604020202020204" pitchFamily="34" charset="0"/>
              </a:rPr>
              <a:t>Once an operation is certified, they must go through annual reviews and on-site inspections </a:t>
            </a:r>
            <a:br>
              <a:rPr lang="en-US" sz="2400" dirty="0">
                <a:solidFill>
                  <a:srgbClr val="6A6A6A"/>
                </a:solidFill>
                <a:latin typeface="Averta PE" panose="00000500000000000000" charset="0"/>
                <a:cs typeface="Arial" panose="020B0604020202020204" pitchFamily="34" charset="0"/>
              </a:rPr>
            </a:br>
            <a:r>
              <a:rPr lang="en-US" sz="2400" dirty="0">
                <a:solidFill>
                  <a:srgbClr val="6A6A6A"/>
                </a:solidFill>
                <a:latin typeface="Averta PE" panose="00000500000000000000" charset="0"/>
                <a:cs typeface="Arial" panose="020B0604020202020204" pitchFamily="34" charset="0"/>
              </a:rPr>
              <a:t>as well as surprise inspections.</a:t>
            </a:r>
          </a:p>
        </p:txBody>
      </p:sp>
      <p:sp>
        <p:nvSpPr>
          <p:cNvPr id="10" name="TextBox 9">
            <a:extLst>
              <a:ext uri="{FF2B5EF4-FFF2-40B4-BE49-F238E27FC236}">
                <a16:creationId xmlns:a16="http://schemas.microsoft.com/office/drawing/2014/main" id="{F0AE3CF0-214F-9935-FD19-1519764B9D30}"/>
              </a:ext>
            </a:extLst>
          </p:cNvPr>
          <p:cNvSpPr txBox="1"/>
          <p:nvPr/>
        </p:nvSpPr>
        <p:spPr>
          <a:xfrm>
            <a:off x="1520363" y="3568416"/>
            <a:ext cx="2412453" cy="8848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300"/>
              </a:lnSpc>
            </a:pPr>
            <a:r>
              <a:rPr lang="en-US" sz="2000" b="1">
                <a:solidFill>
                  <a:schemeClr val="bg1"/>
                </a:solidFill>
                <a:latin typeface="Arial" panose="020B0604020202020204" pitchFamily="34" charset="0"/>
                <a:cs typeface="Arial" panose="020B0604020202020204" pitchFamily="34" charset="0"/>
              </a:rPr>
              <a:t>Develop </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Organic </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System Plan</a:t>
            </a:r>
          </a:p>
        </p:txBody>
      </p:sp>
      <p:sp>
        <p:nvSpPr>
          <p:cNvPr id="11" name="TextBox 10">
            <a:extLst>
              <a:ext uri="{FF2B5EF4-FFF2-40B4-BE49-F238E27FC236}">
                <a16:creationId xmlns:a16="http://schemas.microsoft.com/office/drawing/2014/main" id="{709EC60E-C93D-C80C-14A1-95DD745B6766}"/>
              </a:ext>
            </a:extLst>
          </p:cNvPr>
          <p:cNvSpPr txBox="1"/>
          <p:nvPr/>
        </p:nvSpPr>
        <p:spPr>
          <a:xfrm>
            <a:off x="4579437" y="3737693"/>
            <a:ext cx="2405722" cy="589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300"/>
              </a:lnSpc>
            </a:pPr>
            <a:r>
              <a:rPr lang="en-US" sz="2000" b="1">
                <a:solidFill>
                  <a:schemeClr val="bg1"/>
                </a:solidFill>
                <a:latin typeface="Arial" panose="020B0604020202020204" pitchFamily="34" charset="0"/>
                <a:cs typeface="Arial" panose="020B0604020202020204" pitchFamily="34" charset="0"/>
              </a:rPr>
              <a:t>Submit Plan </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to Certifier</a:t>
            </a:r>
          </a:p>
        </p:txBody>
      </p:sp>
      <p:sp>
        <p:nvSpPr>
          <p:cNvPr id="12" name="TextBox 11">
            <a:extLst>
              <a:ext uri="{FF2B5EF4-FFF2-40B4-BE49-F238E27FC236}">
                <a16:creationId xmlns:a16="http://schemas.microsoft.com/office/drawing/2014/main" id="{718E094C-844A-FADB-AC79-99B22DE95A81}"/>
              </a:ext>
            </a:extLst>
          </p:cNvPr>
          <p:cNvSpPr txBox="1"/>
          <p:nvPr/>
        </p:nvSpPr>
        <p:spPr>
          <a:xfrm>
            <a:off x="7607728" y="3906970"/>
            <a:ext cx="2394173" cy="2821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240"/>
              </a:lnSpc>
            </a:pPr>
            <a:r>
              <a:rPr lang="en-US" sz="2000" b="1">
                <a:solidFill>
                  <a:schemeClr val="bg1"/>
                </a:solidFill>
                <a:latin typeface="Arial" panose="020B0604020202020204" pitchFamily="34" charset="0"/>
                <a:cs typeface="Arial" panose="020B0604020202020204" pitchFamily="34" charset="0"/>
              </a:rPr>
              <a:t>Inspection</a:t>
            </a:r>
          </a:p>
        </p:txBody>
      </p:sp>
      <p:sp>
        <p:nvSpPr>
          <p:cNvPr id="13" name="TextBox 12">
            <a:extLst>
              <a:ext uri="{FF2B5EF4-FFF2-40B4-BE49-F238E27FC236}">
                <a16:creationId xmlns:a16="http://schemas.microsoft.com/office/drawing/2014/main" id="{D8F920AC-3C3C-C3D1-D19D-AE9456F10FB0}"/>
              </a:ext>
            </a:extLst>
          </p:cNvPr>
          <p:cNvSpPr txBox="1"/>
          <p:nvPr/>
        </p:nvSpPr>
        <p:spPr>
          <a:xfrm>
            <a:off x="10638851" y="3737693"/>
            <a:ext cx="2412454" cy="589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300"/>
              </a:lnSpc>
            </a:pPr>
            <a:r>
              <a:rPr lang="en-US" sz="2000" b="1">
                <a:solidFill>
                  <a:schemeClr val="bg1"/>
                </a:solidFill>
                <a:latin typeface="Arial" panose="020B0604020202020204" pitchFamily="34" charset="0"/>
                <a:cs typeface="Arial" panose="020B0604020202020204" pitchFamily="34" charset="0"/>
              </a:rPr>
              <a:t>Certifier </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Review</a:t>
            </a:r>
          </a:p>
        </p:txBody>
      </p:sp>
      <p:sp>
        <p:nvSpPr>
          <p:cNvPr id="14" name="TextBox 13">
            <a:extLst>
              <a:ext uri="{FF2B5EF4-FFF2-40B4-BE49-F238E27FC236}">
                <a16:creationId xmlns:a16="http://schemas.microsoft.com/office/drawing/2014/main" id="{873DE079-900D-C867-C395-AC3ABF10D07B}"/>
              </a:ext>
            </a:extLst>
          </p:cNvPr>
          <p:cNvSpPr txBox="1"/>
          <p:nvPr/>
        </p:nvSpPr>
        <p:spPr>
          <a:xfrm>
            <a:off x="13679123" y="3753082"/>
            <a:ext cx="3084868" cy="589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2320"/>
              </a:lnSpc>
            </a:pPr>
            <a:r>
              <a:rPr lang="en-US" sz="2100" b="1" spc="100">
                <a:solidFill>
                  <a:schemeClr val="bg1"/>
                </a:solidFill>
                <a:latin typeface="Arial" panose="020B0604020202020204" pitchFamily="34" charset="0"/>
                <a:cs typeface="Arial" panose="020B0604020202020204" pitchFamily="34" charset="0"/>
              </a:rPr>
              <a:t>CERTIFICATION DECISION</a:t>
            </a:r>
          </a:p>
        </p:txBody>
      </p:sp>
      <p:pic>
        <p:nvPicPr>
          <p:cNvPr id="5" name="Picture 4">
            <a:extLst>
              <a:ext uri="{FF2B5EF4-FFF2-40B4-BE49-F238E27FC236}">
                <a16:creationId xmlns:a16="http://schemas.microsoft.com/office/drawing/2014/main" id="{17E67194-ABB9-E599-BC26-EBAE61CE6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42714" y="4744677"/>
            <a:ext cx="812846" cy="812846"/>
          </a:xfrm>
          <a:prstGeom prst="rect">
            <a:avLst/>
          </a:prstGeom>
        </p:spPr>
      </p:pic>
      <p:pic>
        <p:nvPicPr>
          <p:cNvPr id="20" name="Picture 19">
            <a:extLst>
              <a:ext uri="{FF2B5EF4-FFF2-40B4-BE49-F238E27FC236}">
                <a16:creationId xmlns:a16="http://schemas.microsoft.com/office/drawing/2014/main" id="{5CE38D4C-C0F6-F2B1-9B82-DD4766935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26829" y="4744677"/>
            <a:ext cx="812846" cy="812846"/>
          </a:xfrm>
          <a:prstGeom prst="rect">
            <a:avLst/>
          </a:prstGeom>
        </p:spPr>
      </p:pic>
      <p:sp>
        <p:nvSpPr>
          <p:cNvPr id="2" name="Slide Number Placeholder 5">
            <a:extLst>
              <a:ext uri="{FF2B5EF4-FFF2-40B4-BE49-F238E27FC236}">
                <a16:creationId xmlns:a16="http://schemas.microsoft.com/office/drawing/2014/main" id="{505F2B56-3228-AB2A-D73C-AF3CE5DD1CCB}"/>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6F5345DC-8A0B-5FE8-7C6E-91553C8C4C8D}"/>
              </a:ext>
            </a:extLst>
          </p:cNvPr>
          <p:cNvSpPr/>
          <p:nvPr/>
        </p:nvSpPr>
        <p:spPr>
          <a:xfrm>
            <a:off x="2140347" y="4628857"/>
            <a:ext cx="1172485" cy="1172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F3781951-27C2-FB60-69CD-612A9DE6B5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95113" y="4744677"/>
            <a:ext cx="812414" cy="812414"/>
          </a:xfrm>
          <a:prstGeom prst="rect">
            <a:avLst/>
          </a:prstGeom>
        </p:spPr>
      </p:pic>
      <p:pic>
        <p:nvPicPr>
          <p:cNvPr id="28" name="Picture 27">
            <a:extLst>
              <a:ext uri="{FF2B5EF4-FFF2-40B4-BE49-F238E27FC236}">
                <a16:creationId xmlns:a16="http://schemas.microsoft.com/office/drawing/2014/main" id="{E0354AF8-280A-5220-9A7C-731E7CD5C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769297" y="4744677"/>
            <a:ext cx="812414" cy="812414"/>
          </a:xfrm>
          <a:prstGeom prst="rect">
            <a:avLst/>
          </a:prstGeom>
        </p:spPr>
      </p:pic>
      <p:sp>
        <p:nvSpPr>
          <p:cNvPr id="33" name="Oval 32">
            <a:extLst>
              <a:ext uri="{FF2B5EF4-FFF2-40B4-BE49-F238E27FC236}">
                <a16:creationId xmlns:a16="http://schemas.microsoft.com/office/drawing/2014/main" id="{0D62708F-8D87-8B51-67E8-9C8D9B3EBC1F}"/>
              </a:ext>
            </a:extLst>
          </p:cNvPr>
          <p:cNvSpPr/>
          <p:nvPr/>
        </p:nvSpPr>
        <p:spPr>
          <a:xfrm>
            <a:off x="5196056" y="4628857"/>
            <a:ext cx="1172485" cy="1172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D2C1A94-E2F4-0C07-0ED5-F37230AABADF}"/>
              </a:ext>
            </a:extLst>
          </p:cNvPr>
          <p:cNvSpPr/>
          <p:nvPr/>
        </p:nvSpPr>
        <p:spPr>
          <a:xfrm>
            <a:off x="8218572" y="4628857"/>
            <a:ext cx="1172485" cy="1172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827EDEC-61EE-9CA7-4DBD-52C935191D3C}"/>
              </a:ext>
            </a:extLst>
          </p:cNvPr>
          <p:cNvSpPr/>
          <p:nvPr/>
        </p:nvSpPr>
        <p:spPr>
          <a:xfrm>
            <a:off x="11258836" y="4628857"/>
            <a:ext cx="1172485" cy="1172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6EEBA7D-8E26-6FB0-BF42-FD4D1E59E00E}"/>
              </a:ext>
            </a:extLst>
          </p:cNvPr>
          <p:cNvSpPr/>
          <p:nvPr/>
        </p:nvSpPr>
        <p:spPr>
          <a:xfrm>
            <a:off x="14528287" y="4481805"/>
            <a:ext cx="1386540" cy="13865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1F85BA6E-64DC-46F0-0922-6D220A83C2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0069" y="4890969"/>
            <a:ext cx="784459" cy="773145"/>
          </a:xfrm>
          <a:prstGeom prst="rect">
            <a:avLst/>
          </a:prstGeom>
        </p:spPr>
      </p:pic>
      <p:pic>
        <p:nvPicPr>
          <p:cNvPr id="50" name="Picture 49">
            <a:extLst>
              <a:ext uri="{FF2B5EF4-FFF2-40B4-BE49-F238E27FC236}">
                <a16:creationId xmlns:a16="http://schemas.microsoft.com/office/drawing/2014/main" id="{E14A5E8F-499A-6CC8-7873-9F9601BD81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852" y="4901360"/>
            <a:ext cx="887475" cy="591650"/>
          </a:xfrm>
          <a:prstGeom prst="rect">
            <a:avLst/>
          </a:prstGeom>
        </p:spPr>
      </p:pic>
      <p:pic>
        <p:nvPicPr>
          <p:cNvPr id="53" name="Picture 52">
            <a:extLst>
              <a:ext uri="{FF2B5EF4-FFF2-40B4-BE49-F238E27FC236}">
                <a16:creationId xmlns:a16="http://schemas.microsoft.com/office/drawing/2014/main" id="{75D76DEB-F357-6442-2C06-D2EFCF94D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455" y="4800417"/>
            <a:ext cx="794718" cy="764443"/>
          </a:xfrm>
          <a:prstGeom prst="rect">
            <a:avLst/>
          </a:prstGeom>
        </p:spPr>
      </p:pic>
      <p:pic>
        <p:nvPicPr>
          <p:cNvPr id="55" name="Picture 54">
            <a:extLst>
              <a:ext uri="{FF2B5EF4-FFF2-40B4-BE49-F238E27FC236}">
                <a16:creationId xmlns:a16="http://schemas.microsoft.com/office/drawing/2014/main" id="{2C74B32B-818B-B5C9-9CA5-AD3719E3B4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4648" y="4789400"/>
            <a:ext cx="746562" cy="815124"/>
          </a:xfrm>
          <a:prstGeom prst="rect">
            <a:avLst/>
          </a:prstGeom>
        </p:spPr>
      </p:pic>
      <p:pic>
        <p:nvPicPr>
          <p:cNvPr id="57" name="Picture 56">
            <a:extLst>
              <a:ext uri="{FF2B5EF4-FFF2-40B4-BE49-F238E27FC236}">
                <a16:creationId xmlns:a16="http://schemas.microsoft.com/office/drawing/2014/main" id="{ED3F62E5-3EAA-5BE5-E61F-A6DAF95CB8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4858623" y="4786613"/>
            <a:ext cx="810084" cy="817911"/>
          </a:xfrm>
          <a:prstGeom prst="rect">
            <a:avLst/>
          </a:prstGeom>
        </p:spPr>
      </p:pic>
    </p:spTree>
    <p:extLst>
      <p:ext uri="{BB962C8B-B14F-4D97-AF65-F5344CB8AC3E}">
        <p14:creationId xmlns:p14="http://schemas.microsoft.com/office/powerpoint/2010/main" val="241780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A57DC3-2F99-0695-A264-287865059B30}"/>
              </a:ext>
            </a:extLst>
          </p:cNvPr>
          <p:cNvSpPr txBox="1"/>
          <p:nvPr/>
        </p:nvSpPr>
        <p:spPr>
          <a:xfrm>
            <a:off x="9709534" y="4675414"/>
            <a:ext cx="7465764" cy="1885131"/>
          </a:xfrm>
          <a:prstGeom prst="rect">
            <a:avLst/>
          </a:prstGeom>
          <a:noFill/>
        </p:spPr>
        <p:txBody>
          <a:bodyPr wrap="square" lIns="0" tIns="0" rIns="0" bIns="0" anchor="t">
            <a:spAutoFit/>
          </a:bodyPr>
          <a:lstStyle/>
          <a:p>
            <a:pPr>
              <a:lnSpc>
                <a:spcPts val="4880"/>
              </a:lnSpc>
            </a:pPr>
            <a:r>
              <a:rPr lang="en-US" sz="4200" b="1" spc="100" dirty="0">
                <a:solidFill>
                  <a:srgbClr val="A2B2B6"/>
                </a:solidFill>
                <a:latin typeface="Averta PE" panose="00000500000000000000" charset="0"/>
                <a:cs typeface="Arial" panose="020B0604020202020204" pitchFamily="34" charset="0"/>
              </a:rPr>
              <a:t>GOOD FOR THE PLANET,</a:t>
            </a:r>
          </a:p>
          <a:p>
            <a:pPr>
              <a:lnSpc>
                <a:spcPts val="4880"/>
              </a:lnSpc>
            </a:pPr>
            <a:r>
              <a:rPr lang="en-US" sz="4200" b="1" spc="100" dirty="0">
                <a:solidFill>
                  <a:srgbClr val="A2B2B6"/>
                </a:solidFill>
                <a:latin typeface="Averta PE" panose="00000500000000000000" charset="0"/>
                <a:cs typeface="Arial" panose="020B0604020202020204" pitchFamily="34" charset="0"/>
              </a:rPr>
              <a:t>GOOD FOR PEOPLE,</a:t>
            </a:r>
          </a:p>
          <a:p>
            <a:pPr>
              <a:lnSpc>
                <a:spcPts val="4880"/>
              </a:lnSpc>
            </a:pPr>
            <a:r>
              <a:rPr lang="en-US" sz="4200" b="1" spc="100" dirty="0">
                <a:solidFill>
                  <a:srgbClr val="A2B2B6"/>
                </a:solidFill>
                <a:latin typeface="Averta PE" panose="00000500000000000000" charset="0"/>
                <a:cs typeface="Arial" panose="020B0604020202020204" pitchFamily="34" charset="0"/>
              </a:rPr>
              <a:t>GOOD FOR BUSINESS.</a:t>
            </a:r>
          </a:p>
        </p:txBody>
      </p:sp>
      <p:cxnSp>
        <p:nvCxnSpPr>
          <p:cNvPr id="4" name="Straight Connector 3">
            <a:extLst>
              <a:ext uri="{FF2B5EF4-FFF2-40B4-BE49-F238E27FC236}">
                <a16:creationId xmlns:a16="http://schemas.microsoft.com/office/drawing/2014/main" id="{03565982-E628-FDDF-28B0-D31A37807FB3}"/>
              </a:ext>
            </a:extLst>
          </p:cNvPr>
          <p:cNvCxnSpPr>
            <a:cxnSpLocks/>
          </p:cNvCxnSpPr>
          <p:nvPr/>
        </p:nvCxnSpPr>
        <p:spPr>
          <a:xfrm>
            <a:off x="9709533" y="4474978"/>
            <a:ext cx="6521067" cy="0"/>
          </a:xfrm>
          <a:prstGeom prst="line">
            <a:avLst/>
          </a:prstGeom>
          <a:ln w="63500">
            <a:solidFill>
              <a:srgbClr val="A2B2B6"/>
            </a:solidFill>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2A089311-91AC-230B-3BA6-39E23CC492BC}"/>
              </a:ext>
            </a:extLst>
          </p:cNvPr>
          <p:cNvSpPr txBox="1"/>
          <p:nvPr/>
        </p:nvSpPr>
        <p:spPr>
          <a:xfrm>
            <a:off x="9709533" y="2836164"/>
            <a:ext cx="6308993" cy="1154162"/>
          </a:xfrm>
          <a:prstGeom prst="rect">
            <a:avLst/>
          </a:prstGeom>
        </p:spPr>
        <p:txBody>
          <a:bodyPr wrap="square" lIns="0" tIns="0" rIns="0" bIns="0" rtlCol="0" anchor="t">
            <a:spAutoFit/>
          </a:bodyPr>
          <a:lstStyle/>
          <a:p>
            <a:pPr>
              <a:lnSpc>
                <a:spcPts val="4480"/>
              </a:lnSpc>
            </a:pPr>
            <a:r>
              <a:rPr lang="en-US" sz="4200" b="1" dirty="0">
                <a:solidFill>
                  <a:srgbClr val="005751"/>
                </a:solidFill>
                <a:latin typeface="Averta PE Semibold" pitchFamily="2" charset="0"/>
              </a:rPr>
              <a:t>The Organic Wheel </a:t>
            </a:r>
            <a:br>
              <a:rPr lang="en-US" sz="4200" b="1" dirty="0">
                <a:solidFill>
                  <a:srgbClr val="005751"/>
                </a:solidFill>
                <a:latin typeface="Averta PE Semibold" pitchFamily="2" charset="0"/>
              </a:rPr>
            </a:br>
            <a:r>
              <a:rPr lang="en-US" sz="4200" b="1" dirty="0">
                <a:solidFill>
                  <a:srgbClr val="005751"/>
                </a:solidFill>
                <a:latin typeface="Averta PE Semibold" pitchFamily="2" charset="0"/>
              </a:rPr>
              <a:t>of Sustainability</a:t>
            </a:r>
            <a:endParaRPr lang="en-US" b="1" dirty="0">
              <a:latin typeface="Averta PE Semibold" pitchFamily="2" charset="0"/>
            </a:endParaRPr>
          </a:p>
        </p:txBody>
      </p:sp>
      <p:sp>
        <p:nvSpPr>
          <p:cNvPr id="5" name="Slide Number Placeholder 5">
            <a:extLst>
              <a:ext uri="{FF2B5EF4-FFF2-40B4-BE49-F238E27FC236}">
                <a16:creationId xmlns:a16="http://schemas.microsoft.com/office/drawing/2014/main" id="{5083BB75-0809-9C49-27F5-40C93DF7220E}"/>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5</a:t>
            </a:fld>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1A040D5-ADA1-20A8-A419-6E3BA1AF6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222" y="1203141"/>
            <a:ext cx="7772400" cy="7772400"/>
          </a:xfrm>
          <a:prstGeom prst="rect">
            <a:avLst/>
          </a:prstGeom>
        </p:spPr>
      </p:pic>
    </p:spTree>
    <p:extLst>
      <p:ext uri="{BB962C8B-B14F-4D97-AF65-F5344CB8AC3E}">
        <p14:creationId xmlns:p14="http://schemas.microsoft.com/office/powerpoint/2010/main" val="395020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F6A27-5FCF-42A5-C15A-D95CABE97A45}"/>
              </a:ext>
            </a:extLst>
          </p:cNvPr>
          <p:cNvSpPr/>
          <p:nvPr/>
        </p:nvSpPr>
        <p:spPr>
          <a:xfrm>
            <a:off x="0" y="2819400"/>
            <a:ext cx="18288000" cy="5981700"/>
          </a:xfrm>
          <a:prstGeom prst="rect">
            <a:avLst/>
          </a:prstGeom>
          <a:solidFill>
            <a:srgbClr val="81C1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473EA4-0BB6-BA53-CAA1-550FC3708F0E}"/>
              </a:ext>
            </a:extLst>
          </p:cNvPr>
          <p:cNvSpPr txBox="1"/>
          <p:nvPr/>
        </p:nvSpPr>
        <p:spPr>
          <a:xfrm>
            <a:off x="1498600" y="1674721"/>
            <a:ext cx="10349752"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6000" b="1" spc="100" dirty="0">
                <a:solidFill>
                  <a:srgbClr val="6A6A6A"/>
                </a:solidFill>
                <a:latin typeface="Averta PE" panose="00000500000000000000" charset="0"/>
                <a:cs typeface="Arial" panose="020B0604020202020204" pitchFamily="34" charset="0"/>
              </a:rPr>
              <a:t>GOOD FOR THE PLANET</a:t>
            </a:r>
          </a:p>
        </p:txBody>
      </p:sp>
      <p:sp>
        <p:nvSpPr>
          <p:cNvPr id="13" name="TextBox 12">
            <a:extLst>
              <a:ext uri="{FF2B5EF4-FFF2-40B4-BE49-F238E27FC236}">
                <a16:creationId xmlns:a16="http://schemas.microsoft.com/office/drawing/2014/main" id="{F755A634-A33F-579D-FB43-090A634DD037}"/>
              </a:ext>
            </a:extLst>
          </p:cNvPr>
          <p:cNvSpPr txBox="1"/>
          <p:nvPr/>
        </p:nvSpPr>
        <p:spPr>
          <a:xfrm>
            <a:off x="1537448" y="3314700"/>
            <a:ext cx="7523426" cy="25058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80"/>
              </a:lnSpc>
            </a:pPr>
            <a:r>
              <a:rPr lang="en-US" sz="2400" dirty="0">
                <a:solidFill>
                  <a:srgbClr val="6A6A6A"/>
                </a:solidFill>
                <a:latin typeface="Averta PE" panose="00000500000000000000" charset="0"/>
                <a:cs typeface="Arial" panose="020B0604020202020204" pitchFamily="34" charset="0"/>
              </a:rPr>
              <a:t>By relying on ecosystem services to produce food </a:t>
            </a:r>
            <a:br>
              <a:rPr lang="en-US" sz="2400" dirty="0">
                <a:solidFill>
                  <a:srgbClr val="6A6A6A"/>
                </a:solidFill>
                <a:latin typeface="Averta PE" panose="00000500000000000000" charset="0"/>
                <a:cs typeface="Arial" panose="020B0604020202020204" pitchFamily="34" charset="0"/>
              </a:rPr>
            </a:br>
            <a:r>
              <a:rPr lang="en-US" sz="2400" dirty="0">
                <a:solidFill>
                  <a:srgbClr val="6A6A6A"/>
                </a:solidFill>
                <a:latin typeface="Averta PE" panose="00000500000000000000" charset="0"/>
                <a:cs typeface="Arial" panose="020B0604020202020204" pitchFamily="34" charset="0"/>
              </a:rPr>
              <a:t>and fiber, organic farms have a regenerative—rather than extractive—effect on the environment. Organic standards require that farmers protect the natural resources on their lands, which makes organic farms key players in the fight against the climate crisis.</a:t>
            </a:r>
          </a:p>
        </p:txBody>
      </p:sp>
      <p:pic>
        <p:nvPicPr>
          <p:cNvPr id="9" name="Picture 8">
            <a:extLst>
              <a:ext uri="{FF2B5EF4-FFF2-40B4-BE49-F238E27FC236}">
                <a16:creationId xmlns:a16="http://schemas.microsoft.com/office/drawing/2014/main" id="{806E815C-CD41-34A8-0EA1-86D102856D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954" y="7080918"/>
            <a:ext cx="1125494" cy="1129429"/>
          </a:xfrm>
          <a:prstGeom prst="rect">
            <a:avLst/>
          </a:prstGeom>
        </p:spPr>
      </p:pic>
      <p:sp>
        <p:nvSpPr>
          <p:cNvPr id="3" name="Slide Number Placeholder 5">
            <a:extLst>
              <a:ext uri="{FF2B5EF4-FFF2-40B4-BE49-F238E27FC236}">
                <a16:creationId xmlns:a16="http://schemas.microsoft.com/office/drawing/2014/main" id="{442E7482-A6D2-F7AE-F7CC-5AD217C460DF}"/>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6</a:t>
            </a:fld>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DE98919-149F-E393-0D4D-76899D91F6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433" y="7080918"/>
            <a:ext cx="1129429" cy="1129429"/>
          </a:xfrm>
          <a:prstGeom prst="rect">
            <a:avLst/>
          </a:prstGeom>
        </p:spPr>
      </p:pic>
      <p:sp>
        <p:nvSpPr>
          <p:cNvPr id="19" name="TextBox 18">
            <a:extLst>
              <a:ext uri="{FF2B5EF4-FFF2-40B4-BE49-F238E27FC236}">
                <a16:creationId xmlns:a16="http://schemas.microsoft.com/office/drawing/2014/main" id="{CDC96BB7-8499-2DE9-19AA-6D50F02CC75B}"/>
              </a:ext>
            </a:extLst>
          </p:cNvPr>
          <p:cNvSpPr txBox="1"/>
          <p:nvPr/>
        </p:nvSpPr>
        <p:spPr>
          <a:xfrm>
            <a:off x="9450249" y="8133935"/>
            <a:ext cx="1984917"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100" b="1" spc="100">
                <a:solidFill>
                  <a:srgbClr val="6A6A6A"/>
                </a:solidFill>
                <a:latin typeface="Arial" panose="020B0604020202020204" pitchFamily="34" charset="0"/>
                <a:cs typeface="Arial" panose="020B0604020202020204" pitchFamily="34" charset="0"/>
              </a:rPr>
              <a:t>ORGANIC WHEEL </a:t>
            </a:r>
            <a:br>
              <a:rPr lang="en-US" sz="1100" b="1" spc="100">
                <a:solidFill>
                  <a:srgbClr val="6A6A6A"/>
                </a:solidFill>
                <a:latin typeface="Arial" panose="020B0604020202020204" pitchFamily="34" charset="0"/>
                <a:cs typeface="Arial" panose="020B0604020202020204" pitchFamily="34" charset="0"/>
              </a:rPr>
            </a:br>
            <a:r>
              <a:rPr lang="en-US" sz="1100" b="1" spc="100">
                <a:solidFill>
                  <a:srgbClr val="6A6A6A"/>
                </a:solidFill>
                <a:latin typeface="Arial" panose="020B0604020202020204" pitchFamily="34" charset="0"/>
                <a:cs typeface="Arial" panose="020B0604020202020204" pitchFamily="34" charset="0"/>
              </a:rPr>
              <a:t>OF SUSTAINABILITY</a:t>
            </a:r>
          </a:p>
        </p:txBody>
      </p:sp>
      <p:pic>
        <p:nvPicPr>
          <p:cNvPr id="11" name="Picture 10">
            <a:extLst>
              <a:ext uri="{FF2B5EF4-FFF2-40B4-BE49-F238E27FC236}">
                <a16:creationId xmlns:a16="http://schemas.microsoft.com/office/drawing/2014/main" id="{27ACD49E-A5DB-F755-2702-89DC73D8E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9889" y="3201900"/>
            <a:ext cx="4423151" cy="5158450"/>
          </a:xfrm>
          <a:prstGeom prst="rect">
            <a:avLst/>
          </a:prstGeom>
        </p:spPr>
      </p:pic>
      <p:pic>
        <p:nvPicPr>
          <p:cNvPr id="8" name="Picture 7">
            <a:extLst>
              <a:ext uri="{FF2B5EF4-FFF2-40B4-BE49-F238E27FC236}">
                <a16:creationId xmlns:a16="http://schemas.microsoft.com/office/drawing/2014/main" id="{9E829971-0B93-0684-BD1E-8E36CE7914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6798" y="2211357"/>
            <a:ext cx="3621122" cy="6135626"/>
          </a:xfrm>
          <a:prstGeom prst="rect">
            <a:avLst/>
          </a:prstGeom>
        </p:spPr>
      </p:pic>
    </p:spTree>
    <p:extLst>
      <p:ext uri="{BB962C8B-B14F-4D97-AF65-F5344CB8AC3E}">
        <p14:creationId xmlns:p14="http://schemas.microsoft.com/office/powerpoint/2010/main" val="202942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DD6735E-C69D-8C48-C135-786CE109D38A}"/>
              </a:ext>
            </a:extLst>
          </p:cNvPr>
          <p:cNvSpPr/>
          <p:nvPr/>
        </p:nvSpPr>
        <p:spPr>
          <a:xfrm>
            <a:off x="1524001" y="6658232"/>
            <a:ext cx="457200" cy="270991"/>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7B88BE-B4B4-DD86-59E4-B71ECCC18906}"/>
              </a:ext>
            </a:extLst>
          </p:cNvPr>
          <p:cNvSpPr/>
          <p:nvPr/>
        </p:nvSpPr>
        <p:spPr>
          <a:xfrm>
            <a:off x="9020630" y="6647346"/>
            <a:ext cx="560615" cy="270991"/>
          </a:xfrm>
          <a:prstGeom prst="rect">
            <a:avLst/>
          </a:prstGeom>
          <a:solidFill>
            <a:srgbClr val="FAE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10ADF7C2-2652-C946-B6C8-CC6C1DAD91A8}"/>
              </a:ext>
            </a:extLst>
          </p:cNvPr>
          <p:cNvSpPr txBox="1"/>
          <p:nvPr/>
        </p:nvSpPr>
        <p:spPr>
          <a:xfrm>
            <a:off x="1524000" y="1859846"/>
            <a:ext cx="14372979" cy="690061"/>
          </a:xfrm>
          <a:prstGeom prst="rect">
            <a:avLst/>
          </a:prstGeom>
        </p:spPr>
        <p:txBody>
          <a:bodyPr wrap="square" lIns="0" tIns="0" rIns="0" bIns="0" rtlCol="0" anchor="t">
            <a:spAutoFit/>
          </a:bodyPr>
          <a:lstStyle/>
          <a:p>
            <a:pPr>
              <a:lnSpc>
                <a:spcPts val="5880"/>
              </a:lnSpc>
            </a:pPr>
            <a:r>
              <a:rPr lang="en-US" sz="4200" b="1">
                <a:solidFill>
                  <a:srgbClr val="6A6A6A"/>
                </a:solidFill>
                <a:latin typeface="Arial" panose="020B0604020202020204" pitchFamily="34" charset="0"/>
                <a:cs typeface="Arial" panose="020B0604020202020204" pitchFamily="34" charset="0"/>
              </a:rPr>
              <a:t>Organic is Regenerative and So Much More! </a:t>
            </a:r>
          </a:p>
        </p:txBody>
      </p:sp>
      <p:sp>
        <p:nvSpPr>
          <p:cNvPr id="4" name="TextBox 3">
            <a:extLst>
              <a:ext uri="{FF2B5EF4-FFF2-40B4-BE49-F238E27FC236}">
                <a16:creationId xmlns:a16="http://schemas.microsoft.com/office/drawing/2014/main" id="{EF65BFAA-374B-5266-8C0A-B41B5C4C6A80}"/>
              </a:ext>
            </a:extLst>
          </p:cNvPr>
          <p:cNvSpPr txBox="1"/>
          <p:nvPr/>
        </p:nvSpPr>
        <p:spPr>
          <a:xfrm>
            <a:off x="1534886" y="3026341"/>
            <a:ext cx="14205123" cy="20826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80"/>
              </a:lnSpc>
            </a:pPr>
            <a:r>
              <a:rPr lang="en-US" sz="2400" dirty="0">
                <a:solidFill>
                  <a:srgbClr val="6A6A6A"/>
                </a:solidFill>
                <a:latin typeface="Averta PE" panose="00000500000000000000" charset="0"/>
                <a:cs typeface="Arial" panose="020B0604020202020204" pitchFamily="34" charset="0"/>
              </a:rPr>
              <a:t>Organic is a regenerative, whole system approach to farming and food production that ensures certified products are always grown, processed, and handled according to rigorous environmental, health, and animal welfare standards. USDA Organic is the only environmental label claim in the United States that legally requires 3rd party certification from farm to finished product and is backed by federal oversight and enforcement.</a:t>
            </a:r>
          </a:p>
        </p:txBody>
      </p:sp>
      <p:sp>
        <p:nvSpPr>
          <p:cNvPr id="2" name="TextBox 1">
            <a:extLst>
              <a:ext uri="{FF2B5EF4-FFF2-40B4-BE49-F238E27FC236}">
                <a16:creationId xmlns:a16="http://schemas.microsoft.com/office/drawing/2014/main" id="{2C9DE697-8F30-92F4-8EF0-FECFD2B4330F}"/>
              </a:ext>
            </a:extLst>
          </p:cNvPr>
          <p:cNvSpPr txBox="1"/>
          <p:nvPr/>
        </p:nvSpPr>
        <p:spPr>
          <a:xfrm>
            <a:off x="1534886" y="5635168"/>
            <a:ext cx="4269014" cy="6924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740"/>
              </a:lnSpc>
            </a:pPr>
            <a:r>
              <a:rPr lang="en-US" sz="3200" b="1">
                <a:solidFill>
                  <a:srgbClr val="81C1EA"/>
                </a:solidFill>
                <a:latin typeface="Arial" panose="020B0604020202020204" pitchFamily="34" charset="0"/>
                <a:cs typeface="Arial" panose="020B0604020202020204" pitchFamily="34" charset="0"/>
              </a:rPr>
              <a:t>REGENERATIVE</a:t>
            </a:r>
          </a:p>
          <a:p>
            <a:pPr>
              <a:lnSpc>
                <a:spcPts val="2740"/>
              </a:lnSpc>
            </a:pPr>
            <a:r>
              <a:rPr lang="en-US" sz="2400">
                <a:solidFill>
                  <a:srgbClr val="81C1EA"/>
                </a:solidFill>
                <a:latin typeface="Arial" panose="020B0604020202020204" pitchFamily="34" charset="0"/>
                <a:cs typeface="Arial" panose="020B0604020202020204" pitchFamily="34" charset="0"/>
              </a:rPr>
              <a:t>(NON-ORGANIC)</a:t>
            </a:r>
          </a:p>
        </p:txBody>
      </p:sp>
      <p:sp>
        <p:nvSpPr>
          <p:cNvPr id="3" name="TextBox 2">
            <a:extLst>
              <a:ext uri="{FF2B5EF4-FFF2-40B4-BE49-F238E27FC236}">
                <a16:creationId xmlns:a16="http://schemas.microsoft.com/office/drawing/2014/main" id="{C8838240-C403-8F4B-24B3-873CF751FF8E}"/>
              </a:ext>
            </a:extLst>
          </p:cNvPr>
          <p:cNvSpPr txBox="1"/>
          <p:nvPr/>
        </p:nvSpPr>
        <p:spPr>
          <a:xfrm>
            <a:off x="8977086" y="5866509"/>
            <a:ext cx="4269014"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3200" b="1">
                <a:solidFill>
                  <a:srgbClr val="81C1EA"/>
                </a:solidFill>
                <a:latin typeface="Arial" panose="020B0604020202020204" pitchFamily="34" charset="0"/>
                <a:cs typeface="Arial" panose="020B0604020202020204" pitchFamily="34" charset="0"/>
              </a:rPr>
              <a:t>ORGANIC</a:t>
            </a:r>
          </a:p>
        </p:txBody>
      </p:sp>
      <p:sp>
        <p:nvSpPr>
          <p:cNvPr id="9" name="TextBox 8">
            <a:extLst>
              <a:ext uri="{FF2B5EF4-FFF2-40B4-BE49-F238E27FC236}">
                <a16:creationId xmlns:a16="http://schemas.microsoft.com/office/drawing/2014/main" id="{BC7F27B6-D505-CB2E-5F5A-237D4D86D384}"/>
              </a:ext>
            </a:extLst>
          </p:cNvPr>
          <p:cNvSpPr txBox="1"/>
          <p:nvPr/>
        </p:nvSpPr>
        <p:spPr>
          <a:xfrm>
            <a:off x="9091326" y="6645617"/>
            <a:ext cx="6805654" cy="12085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360"/>
              </a:lnSpc>
            </a:pPr>
            <a:r>
              <a:rPr lang="en-US" b="1" dirty="0">
                <a:solidFill>
                  <a:srgbClr val="6A6A6A"/>
                </a:solidFill>
                <a:latin typeface="Averta PE" panose="00000500000000000000" charset="0"/>
                <a:cs typeface="Arial" panose="020B0604020202020204" pitchFamily="34" charset="0"/>
              </a:rPr>
              <a:t>Yes.  </a:t>
            </a:r>
            <a:r>
              <a:rPr lang="en-US" dirty="0">
                <a:solidFill>
                  <a:srgbClr val="6A6A6A"/>
                </a:solidFill>
                <a:latin typeface="Averta PE" panose="00000500000000000000" charset="0"/>
                <a:cs typeface="Arial" panose="020B0604020202020204" pitchFamily="34" charset="0"/>
              </a:rPr>
              <a:t>The USDA Organic label is backed by third party certification and federal oversight, which provides traceability from farm to consumer. Cheating in organic can mean losing certification and significant financial penalties.</a:t>
            </a:r>
          </a:p>
        </p:txBody>
      </p:sp>
      <p:sp>
        <p:nvSpPr>
          <p:cNvPr id="14" name="Rectangle 13">
            <a:extLst>
              <a:ext uri="{FF2B5EF4-FFF2-40B4-BE49-F238E27FC236}">
                <a16:creationId xmlns:a16="http://schemas.microsoft.com/office/drawing/2014/main" id="{9F04F4A1-EB44-B83D-DA4D-843973B01999}"/>
              </a:ext>
            </a:extLst>
          </p:cNvPr>
          <p:cNvSpPr/>
          <p:nvPr/>
        </p:nvSpPr>
        <p:spPr>
          <a:xfrm>
            <a:off x="5376636" y="6413945"/>
            <a:ext cx="3290415" cy="1763705"/>
          </a:xfrm>
          <a:prstGeom prst="rect">
            <a:avLst/>
          </a:prstGeom>
          <a:solidFill>
            <a:srgbClr val="81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0556A0-E47C-9A1D-25DA-A94BACD35F64}"/>
              </a:ext>
            </a:extLst>
          </p:cNvPr>
          <p:cNvSpPr txBox="1"/>
          <p:nvPr/>
        </p:nvSpPr>
        <p:spPr>
          <a:xfrm>
            <a:off x="5635172" y="6658234"/>
            <a:ext cx="2787781" cy="589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260"/>
              </a:lnSpc>
            </a:pPr>
            <a:r>
              <a:rPr lang="en-US" sz="2200" b="1" dirty="0">
                <a:solidFill>
                  <a:schemeClr val="bg1"/>
                </a:solidFill>
                <a:latin typeface="Averta PE" panose="00000500000000000000" charset="0"/>
                <a:cs typeface="Arial" panose="020B0604020202020204" pitchFamily="34" charset="0"/>
              </a:rPr>
              <a:t>Federally Defined </a:t>
            </a:r>
          </a:p>
          <a:p>
            <a:pPr>
              <a:lnSpc>
                <a:spcPts val="2260"/>
              </a:lnSpc>
            </a:pPr>
            <a:r>
              <a:rPr lang="en-US" sz="2200" b="1" dirty="0">
                <a:solidFill>
                  <a:schemeClr val="bg1"/>
                </a:solidFill>
                <a:latin typeface="Averta PE" panose="00000500000000000000" charset="0"/>
                <a:cs typeface="Arial" panose="020B0604020202020204" pitchFamily="34" charset="0"/>
              </a:rPr>
              <a:t>+ Guaranteed</a:t>
            </a:r>
            <a:endParaRPr lang="en-US" sz="2200" dirty="0">
              <a:solidFill>
                <a:schemeClr val="bg1"/>
              </a:solidFill>
              <a:latin typeface="Averta PE" panose="00000500000000000000" charset="0"/>
              <a:cs typeface="Arial" panose="020B0604020202020204" pitchFamily="34" charset="0"/>
            </a:endParaRPr>
          </a:p>
        </p:txBody>
      </p:sp>
      <p:cxnSp>
        <p:nvCxnSpPr>
          <p:cNvPr id="16" name="Straight Connector 15">
            <a:extLst>
              <a:ext uri="{FF2B5EF4-FFF2-40B4-BE49-F238E27FC236}">
                <a16:creationId xmlns:a16="http://schemas.microsoft.com/office/drawing/2014/main" id="{FD66254F-B333-6764-CF4F-7CAD4B1CF87E}"/>
              </a:ext>
            </a:extLst>
          </p:cNvPr>
          <p:cNvCxnSpPr>
            <a:cxnSpLocks/>
          </p:cNvCxnSpPr>
          <p:nvPr/>
        </p:nvCxnSpPr>
        <p:spPr>
          <a:xfrm>
            <a:off x="1534886" y="6413945"/>
            <a:ext cx="15229114" cy="0"/>
          </a:xfrm>
          <a:prstGeom prst="line">
            <a:avLst/>
          </a:prstGeom>
          <a:ln w="38100">
            <a:solidFill>
              <a:srgbClr val="81C1E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3D4B91-7C4E-1F8E-6C0E-EED9B10E4F39}"/>
              </a:ext>
            </a:extLst>
          </p:cNvPr>
          <p:cNvCxnSpPr>
            <a:cxnSpLocks/>
          </p:cNvCxnSpPr>
          <p:nvPr/>
        </p:nvCxnSpPr>
        <p:spPr>
          <a:xfrm>
            <a:off x="1534886" y="8170173"/>
            <a:ext cx="15229114" cy="0"/>
          </a:xfrm>
          <a:prstGeom prst="line">
            <a:avLst/>
          </a:prstGeom>
          <a:ln w="38100">
            <a:solidFill>
              <a:srgbClr val="81C1EA"/>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A4AFDB2-DEAD-E20A-A663-709A6AEAE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0161" y="7295798"/>
            <a:ext cx="1272792" cy="1272792"/>
          </a:xfrm>
          <a:prstGeom prst="rect">
            <a:avLst/>
          </a:prstGeom>
        </p:spPr>
      </p:pic>
      <p:pic>
        <p:nvPicPr>
          <p:cNvPr id="24" name="Picture 23">
            <a:extLst>
              <a:ext uri="{FF2B5EF4-FFF2-40B4-BE49-F238E27FC236}">
                <a16:creationId xmlns:a16="http://schemas.microsoft.com/office/drawing/2014/main" id="{80685032-A020-647E-54FB-88258106E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840" y="5364077"/>
            <a:ext cx="1511300" cy="1125261"/>
          </a:xfrm>
          <a:prstGeom prst="rect">
            <a:avLst/>
          </a:prstGeom>
        </p:spPr>
      </p:pic>
      <p:sp>
        <p:nvSpPr>
          <p:cNvPr id="5" name="Slide Number Placeholder 5">
            <a:extLst>
              <a:ext uri="{FF2B5EF4-FFF2-40B4-BE49-F238E27FC236}">
                <a16:creationId xmlns:a16="http://schemas.microsoft.com/office/drawing/2014/main" id="{0CB50AE5-8F32-B746-DA2D-0A0DD4CED107}"/>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7</a:t>
            </a:fld>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B283D7-A7B6-5C0F-EA11-18D40DBD7FA7}"/>
              </a:ext>
            </a:extLst>
          </p:cNvPr>
          <p:cNvSpPr txBox="1"/>
          <p:nvPr/>
        </p:nvSpPr>
        <p:spPr>
          <a:xfrm>
            <a:off x="1552122" y="6645617"/>
            <a:ext cx="3538764" cy="12085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360"/>
              </a:lnSpc>
            </a:pPr>
            <a:r>
              <a:rPr lang="en-US" b="1" dirty="0">
                <a:solidFill>
                  <a:srgbClr val="6A6A6A"/>
                </a:solidFill>
                <a:latin typeface="Averta PE" panose="00000500000000000000" charset="0"/>
                <a:cs typeface="Arial" panose="020B0604020202020204" pitchFamily="34" charset="0"/>
              </a:rPr>
              <a:t>No.  </a:t>
            </a:r>
            <a:r>
              <a:rPr lang="en-US" dirty="0">
                <a:solidFill>
                  <a:srgbClr val="6A6A6A"/>
                </a:solidFill>
                <a:latin typeface="Averta PE" panose="00000500000000000000" charset="0"/>
                <a:cs typeface="Arial" panose="020B0604020202020204" pitchFamily="34" charset="0"/>
              </a:rPr>
              <a:t>The term “regenerative agriculture” has been used for some time, but there is no standardized definition to date.</a:t>
            </a:r>
          </a:p>
        </p:txBody>
      </p:sp>
    </p:spTree>
    <p:extLst>
      <p:ext uri="{BB962C8B-B14F-4D97-AF65-F5344CB8AC3E}">
        <p14:creationId xmlns:p14="http://schemas.microsoft.com/office/powerpoint/2010/main" val="732184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486BAF6D-7811-EA94-32FF-BA45C7CC6ABB}"/>
              </a:ext>
            </a:extLst>
          </p:cNvPr>
          <p:cNvSpPr/>
          <p:nvPr/>
        </p:nvSpPr>
        <p:spPr>
          <a:xfrm>
            <a:off x="6477276" y="4667792"/>
            <a:ext cx="3500172" cy="4149303"/>
          </a:xfrm>
          <a:prstGeom prst="rect">
            <a:avLst/>
          </a:prstGeom>
          <a:solidFill>
            <a:srgbClr val="6A6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10ADF7C2-2652-C946-B6C8-CC6C1DAD91A8}"/>
              </a:ext>
            </a:extLst>
          </p:cNvPr>
          <p:cNvSpPr txBox="1"/>
          <p:nvPr/>
        </p:nvSpPr>
        <p:spPr>
          <a:xfrm>
            <a:off x="1500310" y="1838463"/>
            <a:ext cx="14372979" cy="690061"/>
          </a:xfrm>
          <a:prstGeom prst="rect">
            <a:avLst/>
          </a:prstGeom>
        </p:spPr>
        <p:txBody>
          <a:bodyPr wrap="square" lIns="0" tIns="0" rIns="0" bIns="0" rtlCol="0" anchor="t">
            <a:spAutoFit/>
          </a:bodyPr>
          <a:lstStyle/>
          <a:p>
            <a:pPr>
              <a:lnSpc>
                <a:spcPts val="5880"/>
              </a:lnSpc>
            </a:pPr>
            <a:r>
              <a:rPr lang="en-US" sz="4200" b="1">
                <a:solidFill>
                  <a:srgbClr val="6A6A6A"/>
                </a:solidFill>
                <a:latin typeface="Arial" panose="020B0604020202020204" pitchFamily="34" charset="0"/>
                <a:cs typeface="Arial" panose="020B0604020202020204" pitchFamily="34" charset="0"/>
              </a:rPr>
              <a:t>Protects Natural Resources and Biodiversity</a:t>
            </a:r>
            <a:endParaRPr lang="en-US" b="1">
              <a:solidFill>
                <a:srgbClr val="6A6A6A"/>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F65BFAA-374B-5266-8C0A-B41B5C4C6A80}"/>
              </a:ext>
            </a:extLst>
          </p:cNvPr>
          <p:cNvSpPr txBox="1"/>
          <p:nvPr/>
        </p:nvSpPr>
        <p:spPr>
          <a:xfrm>
            <a:off x="1524000" y="3026745"/>
            <a:ext cx="15240000" cy="123630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280"/>
              </a:lnSpc>
            </a:pPr>
            <a:r>
              <a:rPr lang="en-US" sz="2400">
                <a:solidFill>
                  <a:srgbClr val="6A6A6A"/>
                </a:solidFill>
                <a:latin typeface="Arial" panose="020B0604020202020204" pitchFamily="34" charset="0"/>
                <a:ea typeface="+mn-lt"/>
                <a:cs typeface="Arial" panose="020B0604020202020204" pitchFamily="34" charset="0"/>
              </a:rPr>
              <a:t>Organic farmers are required to maintain or improve the natural resources on and around their farms, including soil, water, wetlands, and wildlife habitats. By avoiding toxic chemicals and maintaining healthy wildlife habitats, organic practices promote biodiversity and protect pollinators.</a:t>
            </a:r>
          </a:p>
        </p:txBody>
      </p:sp>
      <p:sp>
        <p:nvSpPr>
          <p:cNvPr id="3" name="Rectangle 2">
            <a:extLst>
              <a:ext uri="{FF2B5EF4-FFF2-40B4-BE49-F238E27FC236}">
                <a16:creationId xmlns:a16="http://schemas.microsoft.com/office/drawing/2014/main" id="{8E78F312-FB79-229F-008A-671FE364E3C9}"/>
              </a:ext>
            </a:extLst>
          </p:cNvPr>
          <p:cNvSpPr/>
          <p:nvPr/>
        </p:nvSpPr>
        <p:spPr>
          <a:xfrm>
            <a:off x="3411714" y="4896612"/>
            <a:ext cx="1016938" cy="296909"/>
          </a:xfrm>
          <a:prstGeom prst="rect">
            <a:avLst/>
          </a:prstGeom>
          <a:solidFill>
            <a:srgbClr val="FAE2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D02DA-03AC-016D-315E-1FFEC921119F}"/>
              </a:ext>
            </a:extLst>
          </p:cNvPr>
          <p:cNvSpPr/>
          <p:nvPr/>
        </p:nvSpPr>
        <p:spPr>
          <a:xfrm>
            <a:off x="1534887" y="4702298"/>
            <a:ext cx="1692842" cy="4068211"/>
          </a:xfrm>
          <a:prstGeom prst="rect">
            <a:avLst/>
          </a:prstGeom>
          <a:solidFill>
            <a:srgbClr val="81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8847F0-614C-9FD2-BC89-496BCBA07C08}"/>
              </a:ext>
            </a:extLst>
          </p:cNvPr>
          <p:cNvSpPr txBox="1"/>
          <p:nvPr/>
        </p:nvSpPr>
        <p:spPr>
          <a:xfrm>
            <a:off x="1691823" y="4946587"/>
            <a:ext cx="1419678" cy="8854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260"/>
              </a:lnSpc>
            </a:pPr>
            <a:r>
              <a:rPr lang="en-US" sz="1900" b="1">
                <a:solidFill>
                  <a:schemeClr val="bg1"/>
                </a:solidFill>
                <a:latin typeface="Arial" panose="020B0604020202020204" pitchFamily="34" charset="0"/>
                <a:cs typeface="Arial" panose="020B0604020202020204" pitchFamily="34" charset="0"/>
              </a:rPr>
              <a:t>Protects Natural Resources</a:t>
            </a:r>
            <a:endParaRPr lang="en-US" sz="19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8DAE2B8-859F-BD2D-AA57-1AE1E3068B61}"/>
              </a:ext>
            </a:extLst>
          </p:cNvPr>
          <p:cNvSpPr/>
          <p:nvPr/>
        </p:nvSpPr>
        <p:spPr>
          <a:xfrm>
            <a:off x="12634978" y="4873191"/>
            <a:ext cx="1168334" cy="270989"/>
          </a:xfrm>
          <a:prstGeom prst="rect">
            <a:avLst/>
          </a:prstGeom>
          <a:solidFill>
            <a:srgbClr val="FAE2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28613B-8951-F519-28FC-860FC75F7548}"/>
              </a:ext>
            </a:extLst>
          </p:cNvPr>
          <p:cNvSpPr/>
          <p:nvPr/>
        </p:nvSpPr>
        <p:spPr>
          <a:xfrm>
            <a:off x="10758151" y="4681474"/>
            <a:ext cx="1692842" cy="1927800"/>
          </a:xfrm>
          <a:prstGeom prst="rect">
            <a:avLst/>
          </a:prstGeom>
          <a:solidFill>
            <a:srgbClr val="A2B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EBD6885-4EC8-B6A2-711B-0013F6034FDF}"/>
              </a:ext>
            </a:extLst>
          </p:cNvPr>
          <p:cNvSpPr txBox="1"/>
          <p:nvPr/>
        </p:nvSpPr>
        <p:spPr>
          <a:xfrm>
            <a:off x="10915087" y="4872366"/>
            <a:ext cx="1419678" cy="589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260"/>
              </a:lnSpc>
            </a:pPr>
            <a:r>
              <a:rPr lang="en-US" sz="1900" b="1">
                <a:solidFill>
                  <a:schemeClr val="bg1"/>
                </a:solidFill>
                <a:latin typeface="Arial" panose="020B0604020202020204" pitchFamily="34" charset="0"/>
                <a:cs typeface="Arial" panose="020B0604020202020204" pitchFamily="34" charset="0"/>
              </a:rPr>
              <a:t>Chemical Fertilization</a:t>
            </a:r>
            <a:endParaRPr lang="en-US" sz="1900">
              <a:solidFill>
                <a:schemeClr val="bg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2F3B309F-D337-00DE-1301-07E12501599B}"/>
              </a:ext>
            </a:extLst>
          </p:cNvPr>
          <p:cNvSpPr/>
          <p:nvPr/>
        </p:nvSpPr>
        <p:spPr>
          <a:xfrm>
            <a:off x="12582236" y="7013064"/>
            <a:ext cx="1156088" cy="286286"/>
          </a:xfrm>
          <a:prstGeom prst="rect">
            <a:avLst/>
          </a:prstGeom>
          <a:solidFill>
            <a:srgbClr val="FAE2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9623487-7EF0-4875-73E2-536AF70F929B}"/>
              </a:ext>
            </a:extLst>
          </p:cNvPr>
          <p:cNvSpPr/>
          <p:nvPr/>
        </p:nvSpPr>
        <p:spPr>
          <a:xfrm>
            <a:off x="10773157" y="6808127"/>
            <a:ext cx="1661500" cy="1979637"/>
          </a:xfrm>
          <a:prstGeom prst="rect">
            <a:avLst/>
          </a:prstGeom>
          <a:solidFill>
            <a:srgbClr val="A2B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C84565-FB54-5123-2D15-265C4D883F26}"/>
              </a:ext>
            </a:extLst>
          </p:cNvPr>
          <p:cNvSpPr txBox="1"/>
          <p:nvPr/>
        </p:nvSpPr>
        <p:spPr>
          <a:xfrm>
            <a:off x="10937308" y="7052416"/>
            <a:ext cx="1419678" cy="589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260"/>
              </a:lnSpc>
            </a:pPr>
            <a:r>
              <a:rPr lang="en-US" sz="1900" b="1">
                <a:solidFill>
                  <a:schemeClr val="bg1"/>
                </a:solidFill>
                <a:latin typeface="Arial" panose="020B0604020202020204" pitchFamily="34" charset="0"/>
                <a:cs typeface="Arial" panose="020B0604020202020204" pitchFamily="34" charset="0"/>
              </a:rPr>
              <a:t>Synthetic Pesticides</a:t>
            </a:r>
            <a:endParaRPr lang="en-US" sz="1900">
              <a:solidFill>
                <a:schemeClr val="bg1"/>
              </a:solidFill>
              <a:latin typeface="Arial" panose="020B0604020202020204" pitchFamily="34" charset="0"/>
              <a:cs typeface="Arial" panose="020B0604020202020204" pitchFamily="34" charset="0"/>
            </a:endParaRPr>
          </a:p>
        </p:txBody>
      </p:sp>
      <p:cxnSp>
        <p:nvCxnSpPr>
          <p:cNvPr id="65" name="Straight Connector 64">
            <a:extLst>
              <a:ext uri="{FF2B5EF4-FFF2-40B4-BE49-F238E27FC236}">
                <a16:creationId xmlns:a16="http://schemas.microsoft.com/office/drawing/2014/main" id="{26F4C474-D1E0-9CE2-6877-8E947D4B1C89}"/>
              </a:ext>
            </a:extLst>
          </p:cNvPr>
          <p:cNvCxnSpPr>
            <a:cxnSpLocks/>
          </p:cNvCxnSpPr>
          <p:nvPr/>
        </p:nvCxnSpPr>
        <p:spPr>
          <a:xfrm>
            <a:off x="10773157" y="6808127"/>
            <a:ext cx="5959439" cy="0"/>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4E634BD-8240-CAD3-E15E-810C4E9E8D4A}"/>
              </a:ext>
            </a:extLst>
          </p:cNvPr>
          <p:cNvCxnSpPr>
            <a:cxnSpLocks/>
          </p:cNvCxnSpPr>
          <p:nvPr/>
        </p:nvCxnSpPr>
        <p:spPr>
          <a:xfrm flipV="1">
            <a:off x="1534886" y="4702298"/>
            <a:ext cx="4245025" cy="25017"/>
          </a:xfrm>
          <a:prstGeom prst="line">
            <a:avLst/>
          </a:prstGeom>
          <a:ln w="38100">
            <a:solidFill>
              <a:srgbClr val="81C1E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A284F2C-5297-175A-D382-66102B18D318}"/>
              </a:ext>
            </a:extLst>
          </p:cNvPr>
          <p:cNvCxnSpPr>
            <a:cxnSpLocks/>
          </p:cNvCxnSpPr>
          <p:nvPr/>
        </p:nvCxnSpPr>
        <p:spPr>
          <a:xfrm>
            <a:off x="10773157" y="8787764"/>
            <a:ext cx="5959439" cy="0"/>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9ACAA811-5564-26CE-6BBE-B66F9D9B7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823" y="5995451"/>
            <a:ext cx="668688" cy="665534"/>
          </a:xfrm>
          <a:prstGeom prst="rect">
            <a:avLst/>
          </a:prstGeom>
        </p:spPr>
      </p:pic>
      <p:pic>
        <p:nvPicPr>
          <p:cNvPr id="98" name="Picture 97">
            <a:extLst>
              <a:ext uri="{FF2B5EF4-FFF2-40B4-BE49-F238E27FC236}">
                <a16:creationId xmlns:a16="http://schemas.microsoft.com/office/drawing/2014/main" id="{E3E075E2-EB87-B06B-7731-3417B9A4E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4407" y="5645374"/>
            <a:ext cx="732865" cy="787440"/>
          </a:xfrm>
          <a:prstGeom prst="rect">
            <a:avLst/>
          </a:prstGeom>
        </p:spPr>
      </p:pic>
      <p:pic>
        <p:nvPicPr>
          <p:cNvPr id="100" name="Picture 99">
            <a:extLst>
              <a:ext uri="{FF2B5EF4-FFF2-40B4-BE49-F238E27FC236}">
                <a16:creationId xmlns:a16="http://schemas.microsoft.com/office/drawing/2014/main" id="{F8ABCDF7-198C-CD43-9CFF-443E4FB6EC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0009" y="7792011"/>
            <a:ext cx="524788" cy="828612"/>
          </a:xfrm>
          <a:prstGeom prst="rect">
            <a:avLst/>
          </a:prstGeom>
        </p:spPr>
      </p:pic>
      <p:sp>
        <p:nvSpPr>
          <p:cNvPr id="103" name="Rectangle 102">
            <a:extLst>
              <a:ext uri="{FF2B5EF4-FFF2-40B4-BE49-F238E27FC236}">
                <a16:creationId xmlns:a16="http://schemas.microsoft.com/office/drawing/2014/main" id="{EA8E9066-F354-4666-1A36-E2D3F3FA3A3F}"/>
              </a:ext>
            </a:extLst>
          </p:cNvPr>
          <p:cNvSpPr/>
          <p:nvPr/>
        </p:nvSpPr>
        <p:spPr>
          <a:xfrm>
            <a:off x="6741345" y="4940174"/>
            <a:ext cx="2228674" cy="334309"/>
          </a:xfrm>
          <a:prstGeom prst="rect">
            <a:avLst/>
          </a:prstGeom>
          <a:noFill/>
          <a:ln>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0256ABCE-83F6-0387-88EB-BA47E3D07073}"/>
              </a:ext>
            </a:extLst>
          </p:cNvPr>
          <p:cNvSpPr txBox="1"/>
          <p:nvPr/>
        </p:nvSpPr>
        <p:spPr>
          <a:xfrm>
            <a:off x="6854852" y="4999293"/>
            <a:ext cx="2375291"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b="1" spc="100">
                <a:solidFill>
                  <a:srgbClr val="81C1EA"/>
                </a:solidFill>
                <a:latin typeface="Arial" panose="020B0604020202020204" pitchFamily="34" charset="0"/>
                <a:ea typeface="+mn-lt"/>
                <a:cs typeface="Arial" panose="020B0604020202020204" pitchFamily="34" charset="0"/>
              </a:rPr>
              <a:t>ORGANIC FARMS . . . </a:t>
            </a:r>
          </a:p>
        </p:txBody>
      </p:sp>
      <p:sp>
        <p:nvSpPr>
          <p:cNvPr id="105" name="Oval 104">
            <a:extLst>
              <a:ext uri="{FF2B5EF4-FFF2-40B4-BE49-F238E27FC236}">
                <a16:creationId xmlns:a16="http://schemas.microsoft.com/office/drawing/2014/main" id="{270FFDAE-ABF2-2723-16B6-532F68D20B49}"/>
              </a:ext>
            </a:extLst>
          </p:cNvPr>
          <p:cNvSpPr/>
          <p:nvPr/>
        </p:nvSpPr>
        <p:spPr>
          <a:xfrm>
            <a:off x="6741344" y="5591242"/>
            <a:ext cx="739171" cy="739171"/>
          </a:xfrm>
          <a:prstGeom prst="ellipse">
            <a:avLst/>
          </a:prstGeom>
          <a:solidFill>
            <a:srgbClr val="81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712C105-D247-97B6-9AC4-B23E611CCE77}"/>
              </a:ext>
            </a:extLst>
          </p:cNvPr>
          <p:cNvSpPr/>
          <p:nvPr/>
        </p:nvSpPr>
        <p:spPr>
          <a:xfrm>
            <a:off x="8269158" y="5591242"/>
            <a:ext cx="739171" cy="739171"/>
          </a:xfrm>
          <a:prstGeom prst="ellipse">
            <a:avLst/>
          </a:prstGeom>
          <a:solidFill>
            <a:srgbClr val="81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A45F2648-EFF4-1ACB-05A0-DCEACCFEADEE}"/>
              </a:ext>
            </a:extLst>
          </p:cNvPr>
          <p:cNvSpPr txBox="1"/>
          <p:nvPr/>
        </p:nvSpPr>
        <p:spPr>
          <a:xfrm>
            <a:off x="6741345" y="6505641"/>
            <a:ext cx="1336072" cy="16158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760"/>
              </a:lnSpc>
            </a:pPr>
            <a:r>
              <a:rPr lang="en-US" sz="1600">
                <a:solidFill>
                  <a:schemeClr val="bg1"/>
                </a:solidFill>
                <a:latin typeface="Arial" panose="020B0604020202020204" pitchFamily="34" charset="0"/>
                <a:cs typeface="Arial" panose="020B0604020202020204" pitchFamily="34" charset="0"/>
              </a:rPr>
              <a:t>Increase </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overall</a:t>
            </a:r>
          </a:p>
          <a:p>
            <a:pPr>
              <a:lnSpc>
                <a:spcPts val="1760"/>
              </a:lnSpc>
            </a:pPr>
            <a:r>
              <a:rPr lang="en-US" sz="1600" b="1">
                <a:solidFill>
                  <a:srgbClr val="81C1EA"/>
                </a:solidFill>
                <a:latin typeface="Arial" panose="020B0604020202020204" pitchFamily="34" charset="0"/>
                <a:cs typeface="Arial" panose="020B0604020202020204" pitchFamily="34" charset="0"/>
              </a:rPr>
              <a:t>biodiversity</a:t>
            </a:r>
          </a:p>
          <a:p>
            <a:pPr>
              <a:lnSpc>
                <a:spcPts val="1760"/>
              </a:lnSpc>
            </a:pPr>
            <a:r>
              <a:rPr lang="en-US" sz="1600" b="1">
                <a:solidFill>
                  <a:srgbClr val="81C1EA"/>
                </a:solidFill>
                <a:latin typeface="Arial" panose="020B0604020202020204" pitchFamily="34" charset="0"/>
                <a:cs typeface="Arial" panose="020B0604020202020204" pitchFamily="34" charset="0"/>
              </a:rPr>
              <a:t>by 30% </a:t>
            </a:r>
            <a:r>
              <a:rPr lang="en-US" sz="1600">
                <a:solidFill>
                  <a:schemeClr val="bg1"/>
                </a:solidFill>
                <a:latin typeface="Arial" panose="020B0604020202020204" pitchFamily="34" charset="0"/>
                <a:cs typeface="Arial" panose="020B0604020202020204" pitchFamily="34" charset="0"/>
              </a:rPr>
              <a:t>and </a:t>
            </a:r>
            <a:br>
              <a:rPr lang="en-US" sz="1600">
                <a:solidFill>
                  <a:schemeClr val="bg1"/>
                </a:solidFill>
                <a:latin typeface="Arial" panose="020B0604020202020204" pitchFamily="34" charset="0"/>
                <a:cs typeface="Arial" panose="020B0604020202020204" pitchFamily="34" charset="0"/>
              </a:rPr>
            </a:br>
            <a:r>
              <a:rPr lang="en-US" sz="1600" b="1">
                <a:solidFill>
                  <a:srgbClr val="81C1EA"/>
                </a:solidFill>
                <a:latin typeface="Arial" panose="020B0604020202020204" pitchFamily="34" charset="0"/>
                <a:cs typeface="Arial" panose="020B0604020202020204" pitchFamily="34" charset="0"/>
              </a:rPr>
              <a:t>pollinator</a:t>
            </a:r>
          </a:p>
          <a:p>
            <a:pPr>
              <a:lnSpc>
                <a:spcPts val="1760"/>
              </a:lnSpc>
            </a:pPr>
            <a:r>
              <a:rPr lang="en-US" sz="1600" b="1">
                <a:solidFill>
                  <a:srgbClr val="81C1EA"/>
                </a:solidFill>
                <a:latin typeface="Arial" panose="020B0604020202020204" pitchFamily="34" charset="0"/>
                <a:cs typeface="Arial" panose="020B0604020202020204" pitchFamily="34" charset="0"/>
              </a:rPr>
              <a:t>diversity by </a:t>
            </a:r>
          </a:p>
          <a:p>
            <a:pPr>
              <a:lnSpc>
                <a:spcPts val="1760"/>
              </a:lnSpc>
            </a:pPr>
            <a:r>
              <a:rPr lang="en-US" sz="1600" b="1">
                <a:solidFill>
                  <a:srgbClr val="81C1EA"/>
                </a:solidFill>
                <a:latin typeface="Arial" panose="020B0604020202020204" pitchFamily="34" charset="0"/>
                <a:cs typeface="Arial" panose="020B0604020202020204" pitchFamily="34" charset="0"/>
              </a:rPr>
              <a:t>up to 50%</a:t>
            </a:r>
            <a:r>
              <a:rPr lang="en-US" sz="1600">
                <a:solidFill>
                  <a:schemeClr val="bg1"/>
                </a:solidFill>
                <a:latin typeface="Arial" panose="020B0604020202020204" pitchFamily="34" charset="0"/>
                <a:cs typeface="Arial" panose="020B0604020202020204" pitchFamily="34" charset="0"/>
              </a:rPr>
              <a:t>.</a:t>
            </a:r>
          </a:p>
        </p:txBody>
      </p:sp>
      <p:sp>
        <p:nvSpPr>
          <p:cNvPr id="108" name="TextBox 107">
            <a:extLst>
              <a:ext uri="{FF2B5EF4-FFF2-40B4-BE49-F238E27FC236}">
                <a16:creationId xmlns:a16="http://schemas.microsoft.com/office/drawing/2014/main" id="{E9A1361F-C526-8BA1-3565-CB8F2B2B7CAB}"/>
              </a:ext>
            </a:extLst>
          </p:cNvPr>
          <p:cNvSpPr txBox="1"/>
          <p:nvPr/>
        </p:nvSpPr>
        <p:spPr>
          <a:xfrm>
            <a:off x="8386240" y="6505641"/>
            <a:ext cx="1244177" cy="11541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760"/>
              </a:lnSpc>
            </a:pPr>
            <a:r>
              <a:rPr lang="en-US" sz="1600" b="1">
                <a:solidFill>
                  <a:srgbClr val="81C1EA"/>
                </a:solidFill>
                <a:latin typeface="Arial" panose="020B0604020202020204" pitchFamily="34" charset="0"/>
                <a:cs typeface="Arial" panose="020B0604020202020204" pitchFamily="34" charset="0"/>
              </a:rPr>
              <a:t>Reduce </a:t>
            </a:r>
            <a:br>
              <a:rPr lang="en-US" sz="1600" b="1">
                <a:solidFill>
                  <a:srgbClr val="81C1EA"/>
                </a:solidFill>
                <a:latin typeface="Arial" panose="020B0604020202020204" pitchFamily="34" charset="0"/>
                <a:cs typeface="Arial" panose="020B0604020202020204" pitchFamily="34" charset="0"/>
              </a:rPr>
            </a:br>
            <a:r>
              <a:rPr lang="en-US" sz="1600" b="1">
                <a:solidFill>
                  <a:srgbClr val="81C1EA"/>
                </a:solidFill>
                <a:latin typeface="Arial" panose="020B0604020202020204" pitchFamily="34" charset="0"/>
                <a:cs typeface="Arial" panose="020B0604020202020204" pitchFamily="34" charset="0"/>
              </a:rPr>
              <a:t>nitrates </a:t>
            </a:r>
            <a:br>
              <a:rPr lang="en-US" sz="1600" b="1">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released into groundwater </a:t>
            </a:r>
            <a:br>
              <a:rPr lang="en-US" sz="1600">
                <a:solidFill>
                  <a:schemeClr val="bg1"/>
                </a:solidFill>
                <a:latin typeface="Arial" panose="020B0604020202020204" pitchFamily="34" charset="0"/>
                <a:cs typeface="Arial" panose="020B0604020202020204" pitchFamily="34" charset="0"/>
              </a:rPr>
            </a:br>
            <a:r>
              <a:rPr lang="en-US" sz="1600" b="1">
                <a:solidFill>
                  <a:srgbClr val="81C1EA"/>
                </a:solidFill>
                <a:latin typeface="Arial" panose="020B0604020202020204" pitchFamily="34" charset="0"/>
                <a:cs typeface="Arial" panose="020B0604020202020204" pitchFamily="34" charset="0"/>
              </a:rPr>
              <a:t>by</a:t>
            </a:r>
            <a:r>
              <a:rPr lang="en-US" sz="1600" b="1">
                <a:solidFill>
                  <a:schemeClr val="bg1"/>
                </a:solidFill>
                <a:latin typeface="Arial" panose="020B0604020202020204" pitchFamily="34" charset="0"/>
                <a:cs typeface="Arial" panose="020B0604020202020204" pitchFamily="34" charset="0"/>
              </a:rPr>
              <a:t> </a:t>
            </a:r>
            <a:r>
              <a:rPr lang="en-US" sz="1600" b="1">
                <a:solidFill>
                  <a:srgbClr val="81C1EA"/>
                </a:solidFill>
                <a:latin typeface="Arial" panose="020B0604020202020204" pitchFamily="34" charset="0"/>
                <a:cs typeface="Arial" panose="020B0604020202020204" pitchFamily="34" charset="0"/>
              </a:rPr>
              <a:t>50%</a:t>
            </a:r>
            <a:r>
              <a:rPr lang="en-US" sz="1600">
                <a:solidFill>
                  <a:srgbClr val="81C1EA"/>
                </a:solidFill>
                <a:latin typeface="Arial" panose="020B0604020202020204" pitchFamily="34" charset="0"/>
                <a:cs typeface="Arial" panose="020B0604020202020204" pitchFamily="34" charset="0"/>
              </a:rPr>
              <a:t>.</a:t>
            </a:r>
          </a:p>
        </p:txBody>
      </p:sp>
      <p:cxnSp>
        <p:nvCxnSpPr>
          <p:cNvPr id="111" name="Straight Connector 110">
            <a:extLst>
              <a:ext uri="{FF2B5EF4-FFF2-40B4-BE49-F238E27FC236}">
                <a16:creationId xmlns:a16="http://schemas.microsoft.com/office/drawing/2014/main" id="{57C71F75-43C7-5C76-ECEE-9B8987C72857}"/>
              </a:ext>
            </a:extLst>
          </p:cNvPr>
          <p:cNvCxnSpPr>
            <a:cxnSpLocks/>
          </p:cNvCxnSpPr>
          <p:nvPr/>
        </p:nvCxnSpPr>
        <p:spPr>
          <a:xfrm>
            <a:off x="8157421" y="6505641"/>
            <a:ext cx="0" cy="161400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3" name="Picture 112">
            <a:extLst>
              <a:ext uri="{FF2B5EF4-FFF2-40B4-BE49-F238E27FC236}">
                <a16:creationId xmlns:a16="http://schemas.microsoft.com/office/drawing/2014/main" id="{B1D2DA7A-ACED-7FE8-9CC2-538CB24301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3680" y="5527659"/>
            <a:ext cx="727590" cy="679767"/>
          </a:xfrm>
          <a:prstGeom prst="rect">
            <a:avLst/>
          </a:prstGeom>
        </p:spPr>
      </p:pic>
      <p:pic>
        <p:nvPicPr>
          <p:cNvPr id="115" name="Picture 114">
            <a:extLst>
              <a:ext uri="{FF2B5EF4-FFF2-40B4-BE49-F238E27FC236}">
                <a16:creationId xmlns:a16="http://schemas.microsoft.com/office/drawing/2014/main" id="{8ACBD91C-F254-8CE3-E687-9F477CBEE4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4205" y="5669693"/>
            <a:ext cx="528576" cy="660720"/>
          </a:xfrm>
          <a:prstGeom prst="rect">
            <a:avLst/>
          </a:prstGeom>
        </p:spPr>
      </p:pic>
      <p:sp>
        <p:nvSpPr>
          <p:cNvPr id="2" name="Slide Number Placeholder 5">
            <a:extLst>
              <a:ext uri="{FF2B5EF4-FFF2-40B4-BE49-F238E27FC236}">
                <a16:creationId xmlns:a16="http://schemas.microsoft.com/office/drawing/2014/main" id="{6AC146F4-4699-0C09-BA50-4DA0BF1F58BF}"/>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8</a:t>
            </a:fld>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2F31F29-449B-82F6-E556-DD4105D59C30}"/>
              </a:ext>
            </a:extLst>
          </p:cNvPr>
          <p:cNvSpPr txBox="1"/>
          <p:nvPr/>
        </p:nvSpPr>
        <p:spPr>
          <a:xfrm>
            <a:off x="12711118" y="4910549"/>
            <a:ext cx="3768401" cy="6924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760"/>
              </a:lnSpc>
            </a:pPr>
            <a:r>
              <a:rPr lang="en-US" sz="1600" b="1">
                <a:solidFill>
                  <a:srgbClr val="6A6A6A"/>
                </a:solidFill>
                <a:latin typeface="Arial" panose="020B0604020202020204" pitchFamily="34" charset="0"/>
                <a:cs typeface="Arial" panose="020B0604020202020204" pitchFamily="34" charset="0"/>
              </a:rPr>
              <a:t>Prohibited.  </a:t>
            </a:r>
            <a:r>
              <a:rPr lang="en-US" sz="1600">
                <a:solidFill>
                  <a:srgbClr val="6A6A6A"/>
                </a:solidFill>
                <a:latin typeface="Arial" panose="020B0604020202020204" pitchFamily="34" charset="0"/>
                <a:cs typeface="Arial" panose="020B0604020202020204" pitchFamily="34" charset="0"/>
              </a:rPr>
              <a:t>Synthetic nitrogen fertilizers, soil fumigants and sewage sludge (“biosolids” are strictly prohibited).</a:t>
            </a:r>
          </a:p>
        </p:txBody>
      </p:sp>
      <p:sp>
        <p:nvSpPr>
          <p:cNvPr id="8" name="TextBox 7">
            <a:extLst>
              <a:ext uri="{FF2B5EF4-FFF2-40B4-BE49-F238E27FC236}">
                <a16:creationId xmlns:a16="http://schemas.microsoft.com/office/drawing/2014/main" id="{29E734EC-73D0-595E-F120-C7F45EB1D6E7}"/>
              </a:ext>
            </a:extLst>
          </p:cNvPr>
          <p:cNvSpPr txBox="1"/>
          <p:nvPr/>
        </p:nvSpPr>
        <p:spPr>
          <a:xfrm>
            <a:off x="12658377" y="7052499"/>
            <a:ext cx="3922743" cy="16158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760"/>
              </a:lnSpc>
            </a:pPr>
            <a:r>
              <a:rPr lang="en-US" sz="1600" b="1">
                <a:solidFill>
                  <a:srgbClr val="6A6A6A"/>
                </a:solidFill>
                <a:latin typeface="Arial" panose="020B0604020202020204" pitchFamily="34" charset="0"/>
                <a:cs typeface="Arial" panose="020B0604020202020204" pitchFamily="34" charset="0"/>
              </a:rPr>
              <a:t>Prohibited.  </a:t>
            </a:r>
            <a:r>
              <a:rPr lang="en-US" sz="1600">
                <a:solidFill>
                  <a:srgbClr val="6A6A6A"/>
                </a:solidFill>
                <a:latin typeface="Arial" panose="020B0604020202020204" pitchFamily="34" charset="0"/>
                <a:cs typeface="Arial" panose="020B0604020202020204" pitchFamily="34" charset="0"/>
              </a:rPr>
              <a:t>Pest management on </a:t>
            </a:r>
            <a:br>
              <a:rPr lang="en-US" sz="1600">
                <a:solidFill>
                  <a:srgbClr val="6A6A6A"/>
                </a:solidFill>
                <a:latin typeface="Arial" panose="020B0604020202020204" pitchFamily="34" charset="0"/>
                <a:cs typeface="Arial" panose="020B0604020202020204" pitchFamily="34" charset="0"/>
              </a:rPr>
            </a:br>
            <a:r>
              <a:rPr lang="en-US" sz="1600">
                <a:solidFill>
                  <a:srgbClr val="6A6A6A"/>
                </a:solidFill>
                <a:latin typeface="Arial" panose="020B0604020202020204" pitchFamily="34" charset="0"/>
                <a:cs typeface="Arial" panose="020B0604020202020204" pitchFamily="34" charset="0"/>
              </a:rPr>
              <a:t>organic farms relies first upon prevention, monitoring, and natural/biological controls. As a last resort, producers may select from a limited toolbox of non-toxic pest control options approved by the National Organic Standards Board and USDA.</a:t>
            </a:r>
          </a:p>
        </p:txBody>
      </p:sp>
      <p:sp>
        <p:nvSpPr>
          <p:cNvPr id="10" name="TextBox 9">
            <a:extLst>
              <a:ext uri="{FF2B5EF4-FFF2-40B4-BE49-F238E27FC236}">
                <a16:creationId xmlns:a16="http://schemas.microsoft.com/office/drawing/2014/main" id="{4B362B12-15BF-FBBA-279E-DE1C69F43F2C}"/>
              </a:ext>
            </a:extLst>
          </p:cNvPr>
          <p:cNvSpPr txBox="1"/>
          <p:nvPr/>
        </p:nvSpPr>
        <p:spPr>
          <a:xfrm>
            <a:off x="3487856" y="4946670"/>
            <a:ext cx="2307061" cy="20774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760"/>
              </a:lnSpc>
            </a:pPr>
            <a:r>
              <a:rPr lang="en-US" sz="1600" b="1">
                <a:solidFill>
                  <a:srgbClr val="6A6A6A"/>
                </a:solidFill>
                <a:latin typeface="Arial" panose="020B0604020202020204" pitchFamily="34" charset="0"/>
                <a:cs typeface="Arial" panose="020B0604020202020204" pitchFamily="34" charset="0"/>
              </a:rPr>
              <a:t>Required.  </a:t>
            </a:r>
            <a:r>
              <a:rPr lang="en-US" sz="1600">
                <a:solidFill>
                  <a:srgbClr val="6A6A6A"/>
                </a:solidFill>
                <a:latin typeface="Arial" panose="020B0604020202020204" pitchFamily="34" charset="0"/>
                <a:cs typeface="Arial" panose="020B0604020202020204" pitchFamily="34" charset="0"/>
              </a:rPr>
              <a:t>Organic farmers are required to build soil health, support biodiversity, protect water quality, and reduce soil erosion through activities </a:t>
            </a:r>
            <a:br>
              <a:rPr lang="en-US" sz="1600">
                <a:solidFill>
                  <a:srgbClr val="6A6A6A"/>
                </a:solidFill>
                <a:latin typeface="Arial" panose="020B0604020202020204" pitchFamily="34" charset="0"/>
                <a:cs typeface="Arial" panose="020B0604020202020204" pitchFamily="34" charset="0"/>
              </a:rPr>
            </a:br>
            <a:r>
              <a:rPr lang="en-US" sz="1600">
                <a:solidFill>
                  <a:srgbClr val="6A6A6A"/>
                </a:solidFill>
                <a:latin typeface="Arial" panose="020B0604020202020204" pitchFamily="34" charset="0"/>
                <a:cs typeface="Arial" panose="020B0604020202020204" pitchFamily="34" charset="0"/>
              </a:rPr>
              <a:t>such as crop rotation, cover cropping </a:t>
            </a:r>
            <a:br>
              <a:rPr lang="en-US" sz="1600">
                <a:solidFill>
                  <a:srgbClr val="6A6A6A"/>
                </a:solidFill>
                <a:latin typeface="Arial" panose="020B0604020202020204" pitchFamily="34" charset="0"/>
                <a:cs typeface="Arial" panose="020B0604020202020204" pitchFamily="34" charset="0"/>
              </a:rPr>
            </a:br>
            <a:r>
              <a:rPr lang="en-US" sz="1600">
                <a:solidFill>
                  <a:srgbClr val="6A6A6A"/>
                </a:solidFill>
                <a:latin typeface="Arial" panose="020B0604020202020204" pitchFamily="34" charset="0"/>
                <a:cs typeface="Arial" panose="020B0604020202020204" pitchFamily="34" charset="0"/>
              </a:rPr>
              <a:t>and composting.</a:t>
            </a:r>
          </a:p>
        </p:txBody>
      </p:sp>
      <p:cxnSp>
        <p:nvCxnSpPr>
          <p:cNvPr id="19" name="Straight Connector 18">
            <a:extLst>
              <a:ext uri="{FF2B5EF4-FFF2-40B4-BE49-F238E27FC236}">
                <a16:creationId xmlns:a16="http://schemas.microsoft.com/office/drawing/2014/main" id="{C83DA0E7-1CF4-0EBF-E3EC-EE1E1094DC37}"/>
              </a:ext>
            </a:extLst>
          </p:cNvPr>
          <p:cNvCxnSpPr>
            <a:cxnSpLocks/>
          </p:cNvCxnSpPr>
          <p:nvPr/>
        </p:nvCxnSpPr>
        <p:spPr>
          <a:xfrm flipV="1">
            <a:off x="1534886" y="8762747"/>
            <a:ext cx="4245025" cy="25017"/>
          </a:xfrm>
          <a:prstGeom prst="line">
            <a:avLst/>
          </a:prstGeom>
          <a:ln w="38100">
            <a:solidFill>
              <a:srgbClr val="81C1E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489628-3699-01D4-7F3C-D43B6CABB4B7}"/>
              </a:ext>
            </a:extLst>
          </p:cNvPr>
          <p:cNvCxnSpPr>
            <a:cxnSpLocks/>
          </p:cNvCxnSpPr>
          <p:nvPr/>
        </p:nvCxnSpPr>
        <p:spPr>
          <a:xfrm>
            <a:off x="10773157" y="4694847"/>
            <a:ext cx="5959439" cy="0"/>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174A82-444B-8DA1-A40D-34A3BFC8681C}"/>
              </a:ext>
            </a:extLst>
          </p:cNvPr>
          <p:cNvCxnSpPr>
            <a:cxnSpLocks/>
          </p:cNvCxnSpPr>
          <p:nvPr/>
        </p:nvCxnSpPr>
        <p:spPr>
          <a:xfrm>
            <a:off x="10773157" y="6609274"/>
            <a:ext cx="5959439" cy="0"/>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5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a:extLst>
              <a:ext uri="{FF2B5EF4-FFF2-40B4-BE49-F238E27FC236}">
                <a16:creationId xmlns:a16="http://schemas.microsoft.com/office/drawing/2014/main" id="{10ADF7C2-2652-C946-B6C8-CC6C1DAD91A8}"/>
              </a:ext>
            </a:extLst>
          </p:cNvPr>
          <p:cNvSpPr txBox="1"/>
          <p:nvPr/>
        </p:nvSpPr>
        <p:spPr>
          <a:xfrm>
            <a:off x="1524000" y="1842118"/>
            <a:ext cx="14372979" cy="721995"/>
          </a:xfrm>
          <a:prstGeom prst="rect">
            <a:avLst/>
          </a:prstGeom>
        </p:spPr>
        <p:txBody>
          <a:bodyPr wrap="square" lIns="0" tIns="0" rIns="0" bIns="0" rtlCol="0" anchor="t">
            <a:spAutoFit/>
          </a:bodyPr>
          <a:lstStyle/>
          <a:p>
            <a:pPr>
              <a:lnSpc>
                <a:spcPts val="5880"/>
              </a:lnSpc>
            </a:pPr>
            <a:r>
              <a:rPr lang="en-US" sz="4200" b="1">
                <a:solidFill>
                  <a:srgbClr val="6A6A6A"/>
                </a:solidFill>
                <a:latin typeface="Averta PE Semibold" pitchFamily="2" charset="0"/>
              </a:rPr>
              <a:t>Sequesters Carbon and Reduces GHG Emissions</a:t>
            </a:r>
            <a:endParaRPr lang="en-US" b="1">
              <a:solidFill>
                <a:srgbClr val="6A6A6A"/>
              </a:solidFill>
              <a:latin typeface="Averta PE Semibold" pitchFamily="2" charset="0"/>
            </a:endParaRPr>
          </a:p>
        </p:txBody>
      </p:sp>
      <p:sp>
        <p:nvSpPr>
          <p:cNvPr id="2" name="TextBox 1">
            <a:extLst>
              <a:ext uri="{FF2B5EF4-FFF2-40B4-BE49-F238E27FC236}">
                <a16:creationId xmlns:a16="http://schemas.microsoft.com/office/drawing/2014/main" id="{9B379571-8CE3-E377-80AB-89EDD7E2114E}"/>
              </a:ext>
            </a:extLst>
          </p:cNvPr>
          <p:cNvSpPr txBox="1"/>
          <p:nvPr/>
        </p:nvSpPr>
        <p:spPr>
          <a:xfrm>
            <a:off x="8464126" y="4251436"/>
            <a:ext cx="6123222" cy="10539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760"/>
              </a:lnSpc>
            </a:pPr>
            <a:r>
              <a:rPr lang="en-US" sz="2200">
                <a:solidFill>
                  <a:srgbClr val="6A6A6A"/>
                </a:solidFill>
                <a:latin typeface="Arial" panose="020B0604020202020204" pitchFamily="34" charset="0"/>
                <a:cs typeface="Arial" panose="020B0604020202020204" pitchFamily="34" charset="0"/>
              </a:rPr>
              <a:t>Emit </a:t>
            </a:r>
            <a:r>
              <a:rPr lang="en-US" sz="2200" b="1">
                <a:solidFill>
                  <a:srgbClr val="81C1EA"/>
                </a:solidFill>
                <a:latin typeface="Arial" panose="020B0604020202020204" pitchFamily="34" charset="0"/>
                <a:cs typeface="Arial" panose="020B0604020202020204" pitchFamily="34" charset="0"/>
              </a:rPr>
              <a:t>18% less global warming-causing gases</a:t>
            </a:r>
            <a:r>
              <a:rPr lang="en-US" sz="2200" b="1">
                <a:solidFill>
                  <a:srgbClr val="6A6A6A"/>
                </a:solidFill>
                <a:latin typeface="Arial" panose="020B0604020202020204" pitchFamily="34" charset="0"/>
                <a:cs typeface="Arial" panose="020B0604020202020204" pitchFamily="34" charset="0"/>
              </a:rPr>
              <a:t> </a:t>
            </a:r>
            <a:br>
              <a:rPr lang="en-US" sz="2200" b="1">
                <a:solidFill>
                  <a:srgbClr val="6A6A6A"/>
                </a:solidFill>
                <a:latin typeface="Arial" panose="020B0604020202020204" pitchFamily="34" charset="0"/>
                <a:cs typeface="Arial" panose="020B0604020202020204" pitchFamily="34" charset="0"/>
              </a:rPr>
            </a:br>
            <a:r>
              <a:rPr lang="en-US" sz="2200">
                <a:solidFill>
                  <a:srgbClr val="6A6A6A"/>
                </a:solidFill>
                <a:latin typeface="Arial" panose="020B0604020202020204" pitchFamily="34" charset="0"/>
                <a:cs typeface="Arial" panose="020B0604020202020204" pitchFamily="34" charset="0"/>
              </a:rPr>
              <a:t>and use </a:t>
            </a:r>
            <a:r>
              <a:rPr lang="en-US" sz="2200" b="1">
                <a:solidFill>
                  <a:srgbClr val="81C1EA"/>
                </a:solidFill>
                <a:latin typeface="Arial" panose="020B0604020202020204" pitchFamily="34" charset="0"/>
                <a:cs typeface="Arial" panose="020B0604020202020204" pitchFamily="34" charset="0"/>
              </a:rPr>
              <a:t>~50% less new reactive </a:t>
            </a:r>
            <a:r>
              <a:rPr lang="en-US" sz="2200">
                <a:solidFill>
                  <a:srgbClr val="6A6A6A"/>
                </a:solidFill>
                <a:latin typeface="Arial" panose="020B0604020202020204" pitchFamily="34" charset="0"/>
                <a:cs typeface="Arial" panose="020B0604020202020204" pitchFamily="34" charset="0"/>
              </a:rPr>
              <a:t>nitrogen </a:t>
            </a:r>
            <a:br>
              <a:rPr lang="en-US" sz="2200">
                <a:solidFill>
                  <a:srgbClr val="6A6A6A"/>
                </a:solidFill>
                <a:latin typeface="Arial" panose="020B0604020202020204" pitchFamily="34" charset="0"/>
                <a:cs typeface="Arial" panose="020B0604020202020204" pitchFamily="34" charset="0"/>
              </a:rPr>
            </a:br>
            <a:r>
              <a:rPr lang="en-US" sz="2200">
                <a:solidFill>
                  <a:srgbClr val="6A6A6A"/>
                </a:solidFill>
                <a:latin typeface="Arial" panose="020B0604020202020204" pitchFamily="34" charset="0"/>
                <a:cs typeface="Arial" panose="020B0604020202020204" pitchFamily="34" charset="0"/>
              </a:rPr>
              <a:t>(an extremely potent greenhouse gas).*</a:t>
            </a:r>
          </a:p>
        </p:txBody>
      </p:sp>
      <p:sp>
        <p:nvSpPr>
          <p:cNvPr id="3" name="TextBox 2">
            <a:extLst>
              <a:ext uri="{FF2B5EF4-FFF2-40B4-BE49-F238E27FC236}">
                <a16:creationId xmlns:a16="http://schemas.microsoft.com/office/drawing/2014/main" id="{A5BC02FF-BBAB-2287-38BC-9775AE0305AC}"/>
              </a:ext>
            </a:extLst>
          </p:cNvPr>
          <p:cNvSpPr txBox="1"/>
          <p:nvPr/>
        </p:nvSpPr>
        <p:spPr>
          <a:xfrm>
            <a:off x="8464126" y="5785679"/>
            <a:ext cx="6123222" cy="10539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760"/>
              </a:lnSpc>
            </a:pPr>
            <a:r>
              <a:rPr lang="en-US" sz="2200">
                <a:solidFill>
                  <a:srgbClr val="6A6A6A"/>
                </a:solidFill>
                <a:latin typeface="Arial" panose="020B0604020202020204" pitchFamily="34" charset="0"/>
                <a:cs typeface="Arial" panose="020B0604020202020204" pitchFamily="34" charset="0"/>
              </a:rPr>
              <a:t>Produce healthier soils that contain </a:t>
            </a:r>
            <a:br>
              <a:rPr lang="en-US" sz="2200">
                <a:solidFill>
                  <a:srgbClr val="6A6A6A"/>
                </a:solidFill>
                <a:latin typeface="Arial" panose="020B0604020202020204" pitchFamily="34" charset="0"/>
                <a:cs typeface="Arial" panose="020B0604020202020204" pitchFamily="34" charset="0"/>
              </a:rPr>
            </a:br>
            <a:r>
              <a:rPr lang="en-US" sz="2200" b="1">
                <a:solidFill>
                  <a:srgbClr val="81C1EA"/>
                </a:solidFill>
                <a:latin typeface="Arial" panose="020B0604020202020204" pitchFamily="34" charset="0"/>
                <a:cs typeface="Arial" panose="020B0604020202020204" pitchFamily="34" charset="0"/>
              </a:rPr>
              <a:t>13% higher total organic matter </a:t>
            </a:r>
            <a:r>
              <a:rPr lang="en-US" sz="2200">
                <a:solidFill>
                  <a:srgbClr val="6A6A6A"/>
                </a:solidFill>
                <a:latin typeface="Arial" panose="020B0604020202020204" pitchFamily="34" charset="0"/>
                <a:cs typeface="Arial" panose="020B0604020202020204" pitchFamily="34" charset="0"/>
              </a:rPr>
              <a:t>and capture </a:t>
            </a:r>
            <a:br>
              <a:rPr lang="en-US" sz="2200">
                <a:solidFill>
                  <a:srgbClr val="6A6A6A"/>
                </a:solidFill>
                <a:latin typeface="Arial" panose="020B0604020202020204" pitchFamily="34" charset="0"/>
                <a:cs typeface="Arial" panose="020B0604020202020204" pitchFamily="34" charset="0"/>
              </a:rPr>
            </a:br>
            <a:r>
              <a:rPr lang="en-US" sz="2200" b="1">
                <a:solidFill>
                  <a:srgbClr val="81C1EA"/>
                </a:solidFill>
                <a:latin typeface="Arial" panose="020B0604020202020204" pitchFamily="34" charset="0"/>
                <a:cs typeface="Arial" panose="020B0604020202020204" pitchFamily="34" charset="0"/>
              </a:rPr>
              <a:t>44% more stable sequestered carbon</a:t>
            </a:r>
            <a:r>
              <a:rPr lang="en-US" sz="2200">
                <a:solidFill>
                  <a:srgbClr val="6A6A6A"/>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BB1D621E-B50D-5307-FACF-6EA7FB284113}"/>
              </a:ext>
            </a:extLst>
          </p:cNvPr>
          <p:cNvSpPr txBox="1"/>
          <p:nvPr/>
        </p:nvSpPr>
        <p:spPr>
          <a:xfrm>
            <a:off x="8464126" y="7597833"/>
            <a:ext cx="6389922" cy="3334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760"/>
              </a:lnSpc>
            </a:pPr>
            <a:r>
              <a:rPr lang="en-US" sz="2200">
                <a:solidFill>
                  <a:srgbClr val="6A6A6A"/>
                </a:solidFill>
                <a:latin typeface="Arial" panose="020B0604020202020204" pitchFamily="34" charset="0"/>
                <a:cs typeface="Arial" panose="020B0604020202020204" pitchFamily="34" charset="0"/>
              </a:rPr>
              <a:t>Releases </a:t>
            </a:r>
            <a:r>
              <a:rPr lang="en-US" sz="2200" b="1">
                <a:solidFill>
                  <a:srgbClr val="81C1EA"/>
                </a:solidFill>
                <a:latin typeface="Arial" panose="020B0604020202020204" pitchFamily="34" charset="0"/>
                <a:cs typeface="Arial" panose="020B0604020202020204" pitchFamily="34" charset="0"/>
              </a:rPr>
              <a:t>40% fewer carbon emissions</a:t>
            </a:r>
            <a:r>
              <a:rPr lang="en-US" sz="2200">
                <a:solidFill>
                  <a:srgbClr val="6A6A6A"/>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462E53A9-A842-F7F9-754B-E2C18EAFF925}"/>
              </a:ext>
            </a:extLst>
          </p:cNvPr>
          <p:cNvSpPr txBox="1"/>
          <p:nvPr/>
        </p:nvSpPr>
        <p:spPr>
          <a:xfrm>
            <a:off x="8464126" y="8567957"/>
            <a:ext cx="3538764" cy="2700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360"/>
              </a:lnSpc>
            </a:pPr>
            <a:r>
              <a:rPr lang="en-US" sz="1300">
                <a:solidFill>
                  <a:srgbClr val="6A6A6A"/>
                </a:solidFill>
                <a:latin typeface="Arial" panose="020B0604020202020204" pitchFamily="34" charset="0"/>
                <a:cs typeface="Arial" panose="020B0604020202020204" pitchFamily="34" charset="0"/>
              </a:rPr>
              <a:t>*As compared to conventional</a:t>
            </a:r>
          </a:p>
        </p:txBody>
      </p:sp>
      <p:sp>
        <p:nvSpPr>
          <p:cNvPr id="6" name="Rectangle 5">
            <a:extLst>
              <a:ext uri="{FF2B5EF4-FFF2-40B4-BE49-F238E27FC236}">
                <a16:creationId xmlns:a16="http://schemas.microsoft.com/office/drawing/2014/main" id="{6EDE0953-26B6-6AC5-93D1-A76DB01D6D54}"/>
              </a:ext>
            </a:extLst>
          </p:cNvPr>
          <p:cNvSpPr/>
          <p:nvPr/>
        </p:nvSpPr>
        <p:spPr>
          <a:xfrm>
            <a:off x="6183818" y="3317404"/>
            <a:ext cx="2960176" cy="451432"/>
          </a:xfrm>
          <a:prstGeom prst="rect">
            <a:avLst/>
          </a:prstGeom>
          <a:noFill/>
          <a:ln w="38100">
            <a:solidFill>
              <a:srgbClr val="A2B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0090DD-E9F4-B307-6A64-4E9E6C3282C0}"/>
              </a:ext>
            </a:extLst>
          </p:cNvPr>
          <p:cNvSpPr txBox="1"/>
          <p:nvPr/>
        </p:nvSpPr>
        <p:spPr>
          <a:xfrm>
            <a:off x="6423534" y="3435144"/>
            <a:ext cx="261498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spc="100">
                <a:solidFill>
                  <a:srgbClr val="6A6A6A"/>
                </a:solidFill>
                <a:latin typeface="Arial" panose="020B0604020202020204" pitchFamily="34" charset="0"/>
                <a:ea typeface="+mn-lt"/>
                <a:cs typeface="Arial" panose="020B0604020202020204" pitchFamily="34" charset="0"/>
              </a:rPr>
              <a:t>ORGANIC FARMS . . . </a:t>
            </a:r>
          </a:p>
        </p:txBody>
      </p:sp>
      <p:cxnSp>
        <p:nvCxnSpPr>
          <p:cNvPr id="17" name="Straight Connector 16">
            <a:extLst>
              <a:ext uri="{FF2B5EF4-FFF2-40B4-BE49-F238E27FC236}">
                <a16:creationId xmlns:a16="http://schemas.microsoft.com/office/drawing/2014/main" id="{6340C00D-032F-799F-B5B4-81FD3DA80A47}"/>
              </a:ext>
            </a:extLst>
          </p:cNvPr>
          <p:cNvCxnSpPr>
            <a:cxnSpLocks/>
          </p:cNvCxnSpPr>
          <p:nvPr/>
        </p:nvCxnSpPr>
        <p:spPr>
          <a:xfrm>
            <a:off x="6183818" y="3403600"/>
            <a:ext cx="0" cy="5411849"/>
          </a:xfrm>
          <a:prstGeom prst="line">
            <a:avLst/>
          </a:prstGeom>
          <a:ln w="38100">
            <a:solidFill>
              <a:srgbClr val="A2B2B6"/>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86B1BF2-2D6D-8C89-C2F3-6B4F5ADC3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095" y="3317404"/>
            <a:ext cx="2054728" cy="2054728"/>
          </a:xfrm>
          <a:prstGeom prst="rect">
            <a:avLst/>
          </a:prstGeom>
        </p:spPr>
      </p:pic>
      <p:pic>
        <p:nvPicPr>
          <p:cNvPr id="20" name="Picture 19">
            <a:extLst>
              <a:ext uri="{FF2B5EF4-FFF2-40B4-BE49-F238E27FC236}">
                <a16:creationId xmlns:a16="http://schemas.microsoft.com/office/drawing/2014/main" id="{7F4E4B28-3697-790A-78D0-AABFFB0F5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228" y="3317403"/>
            <a:ext cx="2054727" cy="2054727"/>
          </a:xfrm>
          <a:prstGeom prst="rect">
            <a:avLst/>
          </a:prstGeom>
        </p:spPr>
      </p:pic>
      <p:sp>
        <p:nvSpPr>
          <p:cNvPr id="7" name="Slide Number Placeholder 5">
            <a:extLst>
              <a:ext uri="{FF2B5EF4-FFF2-40B4-BE49-F238E27FC236}">
                <a16:creationId xmlns:a16="http://schemas.microsoft.com/office/drawing/2014/main" id="{FE1A4F69-C3AB-8B66-149F-A53FBFD5DD5D}"/>
              </a:ext>
            </a:extLst>
          </p:cNvPr>
          <p:cNvSpPr>
            <a:spLocks noGrp="1"/>
          </p:cNvSpPr>
          <p:nvPr>
            <p:ph type="sldNum" sz="quarter" idx="4"/>
          </p:nvPr>
        </p:nvSpPr>
        <p:spPr>
          <a:xfrm>
            <a:off x="15532926" y="9513249"/>
            <a:ext cx="1238002" cy="215444"/>
          </a:xfrm>
          <a:prstGeom prst="rect">
            <a:avLst/>
          </a:prstGeom>
        </p:spPr>
        <p:txBody>
          <a:bodyPr vert="horz" wrap="square" lIns="0" tIns="0" rIns="0" bIns="0" rtlCol="0" anchor="ctr">
            <a:spAutoFit/>
          </a:bodyPr>
          <a:lstStyle>
            <a:lvl1pPr algn="r">
              <a:defRPr sz="1400" b="0" i="0">
                <a:solidFill>
                  <a:srgbClr val="A2B2B6"/>
                </a:solidFill>
                <a:latin typeface="Averta PE" pitchFamily="2" charset="0"/>
              </a:defRPr>
            </a:lvl1pPr>
          </a:lstStyle>
          <a:p>
            <a:r>
              <a:rPr lang="en-US" err="1">
                <a:latin typeface="Arial" panose="020B0604020202020204" pitchFamily="34" charset="0"/>
                <a:cs typeface="Arial" panose="020B0604020202020204" pitchFamily="34" charset="0"/>
              </a:rPr>
              <a:t>ota.com</a:t>
            </a:r>
            <a:r>
              <a:rPr lang="en-US">
                <a:latin typeface="Arial" panose="020B0604020202020204" pitchFamily="34" charset="0"/>
                <a:cs typeface="Arial" panose="020B0604020202020204" pitchFamily="34" charset="0"/>
              </a:rPr>
              <a:t>    </a:t>
            </a:r>
            <a:fld id="{E9625C4B-B71B-4BE7-9266-E8021570290B}" type="slidenum">
              <a:rPr lang="en-US" smtClean="0">
                <a:latin typeface="Arial" panose="020B0604020202020204" pitchFamily="34" charset="0"/>
                <a:cs typeface="Arial" panose="020B0604020202020204" pitchFamily="34" charset="0"/>
              </a:rPr>
              <a:pPr/>
              <a:t>9</a:t>
            </a:fld>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C3C0A54-4380-C25E-5307-D3E36B8AE0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930" y="4065646"/>
            <a:ext cx="1728307" cy="4782083"/>
          </a:xfrm>
          <a:prstGeom prst="rect">
            <a:avLst/>
          </a:prstGeom>
        </p:spPr>
      </p:pic>
    </p:spTree>
    <p:extLst>
      <p:ext uri="{BB962C8B-B14F-4D97-AF65-F5344CB8AC3E}">
        <p14:creationId xmlns:p14="http://schemas.microsoft.com/office/powerpoint/2010/main" val="2630576040"/>
      </p:ext>
    </p:extLst>
  </p:cSld>
  <p:clrMapOvr>
    <a:masterClrMapping/>
  </p:clrMapOvr>
</p:sld>
</file>

<file path=ppt/theme/theme1.xml><?xml version="1.0" encoding="utf-8"?>
<a:theme xmlns:a="http://schemas.openxmlformats.org/drawingml/2006/main" name="OTA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verta PE Extrabold"/>
        <a:ea typeface=""/>
        <a:cs typeface=""/>
      </a:majorFont>
      <a:minorFont>
        <a:latin typeface="Averta 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TA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B7B450C6E46A449779D8185B00B2C3" ma:contentTypeVersion="15" ma:contentTypeDescription="Create a new document." ma:contentTypeScope="" ma:versionID="da08b8382cc1608127ca125acb187ef9">
  <xsd:schema xmlns:xsd="http://www.w3.org/2001/XMLSchema" xmlns:xs="http://www.w3.org/2001/XMLSchema" xmlns:p="http://schemas.microsoft.com/office/2006/metadata/properties" xmlns:ns2="dff9f266-c2ce-4550-ae07-42ed3c72eaaf" xmlns:ns3="f9bd04a0-3bf1-49f4-b2c7-3f94b7f0467c" targetNamespace="http://schemas.microsoft.com/office/2006/metadata/properties" ma:root="true" ma:fieldsID="2639fadb574e044f81a6d6ef18811235" ns2:_="" ns3:_="">
    <xsd:import namespace="dff9f266-c2ce-4550-ae07-42ed3c72eaaf"/>
    <xsd:import namespace="f9bd04a0-3bf1-49f4-b2c7-3f94b7f046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f9f266-c2ce-4550-ae07-42ed3c72ea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5756096-c427-4c61-a41c-0f1f1cea514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bd04a0-3bf1-49f4-b2c7-3f94b7f0467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7517f35-764a-4a13-866d-82ff33667d3a}" ma:internalName="TaxCatchAll" ma:showField="CatchAllData" ma:web="f9bd04a0-3bf1-49f4-b2c7-3f94b7f046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f9f266-c2ce-4550-ae07-42ed3c72eaaf">
      <Terms xmlns="http://schemas.microsoft.com/office/infopath/2007/PartnerControls"/>
    </lcf76f155ced4ddcb4097134ff3c332f>
    <TaxCatchAll xmlns="f9bd04a0-3bf1-49f4-b2c7-3f94b7f0467c" xsi:nil="true"/>
  </documentManagement>
</p:properties>
</file>

<file path=customXml/itemProps1.xml><?xml version="1.0" encoding="utf-8"?>
<ds:datastoreItem xmlns:ds="http://schemas.openxmlformats.org/officeDocument/2006/customXml" ds:itemID="{6AAE3461-8373-4F01-AE37-D4874AD12EC7}">
  <ds:schemaRefs>
    <ds:schemaRef ds:uri="http://schemas.microsoft.com/sharepoint/v3/contenttype/forms"/>
  </ds:schemaRefs>
</ds:datastoreItem>
</file>

<file path=customXml/itemProps2.xml><?xml version="1.0" encoding="utf-8"?>
<ds:datastoreItem xmlns:ds="http://schemas.openxmlformats.org/officeDocument/2006/customXml" ds:itemID="{2D802A6E-95AC-4C11-905F-4BFF8F50E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f9f266-c2ce-4550-ae07-42ed3c72eaaf"/>
    <ds:schemaRef ds:uri="f9bd04a0-3bf1-49f4-b2c7-3f94b7f046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7A8F33-DB85-4371-A37C-6510C3BD74C7}">
  <ds:schemaRefs>
    <ds:schemaRef ds:uri="http://schemas.microsoft.com/office/2006/metadata/properties"/>
    <ds:schemaRef ds:uri="http://schemas.microsoft.com/office/infopath/2007/PartnerControls"/>
    <ds:schemaRef ds:uri="dff9f266-c2ce-4550-ae07-42ed3c72eaaf"/>
    <ds:schemaRef ds:uri="f9bd04a0-3bf1-49f4-b2c7-3f94b7f0467c"/>
  </ds:schemaRefs>
</ds:datastoreItem>
</file>

<file path=docProps/app.xml><?xml version="1.0" encoding="utf-8"?>
<Properties xmlns="http://schemas.openxmlformats.org/officeDocument/2006/extended-properties" xmlns:vt="http://schemas.openxmlformats.org/officeDocument/2006/docPropsVTypes">
  <TotalTime>5</TotalTime>
  <Words>2883</Words>
  <Application>Microsoft Office PowerPoint</Application>
  <PresentationFormat>Custom</PresentationFormat>
  <Paragraphs>306</Paragraphs>
  <Slides>23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Averta PE</vt:lpstr>
      <vt:lpstr>Calibri</vt:lpstr>
      <vt:lpstr>Averta PE Extrabold</vt:lpstr>
      <vt:lpstr>Arial</vt:lpstr>
      <vt:lpstr>Averta PE Semibold</vt:lpstr>
      <vt:lpstr>Averta PE Bold</vt:lpstr>
      <vt:lpstr>OTA Footer</vt:lpstr>
      <vt:lpstr>OTA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AgTech_OrganicCenter_Gwendolyn</dc:title>
  <dc:creator>Irene Cardozo</dc:creator>
  <cp:lastModifiedBy>Irene Cardozo</cp:lastModifiedBy>
  <cp:revision>32</cp:revision>
  <cp:lastPrinted>2022-07-14T17:55:19Z</cp:lastPrinted>
  <dcterms:created xsi:type="dcterms:W3CDTF">2006-08-16T00:00:00Z</dcterms:created>
  <dcterms:modified xsi:type="dcterms:W3CDTF">2022-11-09T20:47:20Z</dcterms:modified>
  <dc:identifier>DAE33lHgtPw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0x01010003B7B450C6E46A449779D8185B00B2C3</vt:lpwstr>
  </property>
  <property fmtid="{D5CDD505-2E9C-101B-9397-08002B2CF9AE}" pid="3" name="MediaServiceImageTags">
    <vt:lpwstr/>
  </property>
</Properties>
</file>